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706" r:id="rId5"/>
    <p:sldId id="739" r:id="rId6"/>
    <p:sldId id="740" r:id="rId7"/>
    <p:sldId id="741" r:id="rId8"/>
    <p:sldId id="742" r:id="rId9"/>
    <p:sldId id="738" r:id="rId10"/>
    <p:sldId id="737" r:id="rId11"/>
    <p:sldId id="734" r:id="rId12"/>
    <p:sldId id="726" r:id="rId13"/>
    <p:sldId id="672" r:id="rId14"/>
    <p:sldId id="733" r:id="rId15"/>
    <p:sldId id="732" r:id="rId16"/>
    <p:sldId id="744" r:id="rId17"/>
    <p:sldId id="745" r:id="rId18"/>
    <p:sldId id="746" r:id="rId19"/>
    <p:sldId id="747" r:id="rId20"/>
    <p:sldId id="748" r:id="rId21"/>
    <p:sldId id="749" r:id="rId22"/>
    <p:sldId id="750" r:id="rId23"/>
    <p:sldId id="751" r:id="rId24"/>
    <p:sldId id="752" r:id="rId25"/>
    <p:sldId id="753" r:id="rId26"/>
    <p:sldId id="754" r:id="rId27"/>
    <p:sldId id="755" r:id="rId28"/>
    <p:sldId id="756" r:id="rId29"/>
    <p:sldId id="757" r:id="rId30"/>
    <p:sldId id="758" r:id="rId31"/>
    <p:sldId id="759" r:id="rId3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36">
          <p15:clr>
            <a:srgbClr val="A4A3A4"/>
          </p15:clr>
        </p15:guide>
        <p15:guide id="3" orient="horz" pos="527">
          <p15:clr>
            <a:srgbClr val="A4A3A4"/>
          </p15:clr>
        </p15:guide>
        <p15:guide id="4" orient="horz" pos="3657">
          <p15:clr>
            <a:srgbClr val="A4A3A4"/>
          </p15:clr>
        </p15:guide>
        <p15:guide id="5" pos="295">
          <p15:clr>
            <a:srgbClr val="A4A3A4"/>
          </p15:clr>
        </p15:guide>
        <p15:guide id="6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>
      <p:cViewPr varScale="1">
        <p:scale>
          <a:sx n="110" d="100"/>
          <a:sy n="110" d="100"/>
        </p:scale>
        <p:origin x="1656" y="108"/>
      </p:cViewPr>
      <p:guideLst>
        <p:guide orient="horz" pos="2160"/>
        <p:guide orient="horz" pos="436"/>
        <p:guide orient="horz" pos="527"/>
        <p:guide orient="horz" pos="3657"/>
        <p:guide pos="295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254B3A-98EC-46AE-ABC0-AA167BE11B01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0823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37CF95-58FA-449A-9BD2-3FC0E1133D2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3957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/>
          <p:cNvSpPr txBox="1">
            <a:spLocks/>
          </p:cNvSpPr>
          <p:nvPr userDrawn="1"/>
        </p:nvSpPr>
        <p:spPr bwMode="auto">
          <a:xfrm>
            <a:off x="8675688" y="6597352"/>
            <a:ext cx="473291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Futura Md BT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02269946-4305-439D-A108-1A23AEA7F668}" type="slidenum">
              <a:rPr lang="pt-BR" b="1" smtClean="0">
                <a:latin typeface="Calibri" panose="020F0502020204030204" pitchFamily="34" charset="0"/>
              </a:rPr>
              <a:pPr/>
              <a:t>‹nº›</a:t>
            </a:fld>
            <a:endParaRPr lang="pt-BR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9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1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7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xmlns="" id="{31AE4926-DF04-448A-B786-7D06A9E517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xmlns="" id="{0188BA93-A7B8-486B-BAAD-08C2FB3EC4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B8BB018-C27A-4A39-931D-55879114E8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02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Visio_Drawing1.vsdx"/><Relationship Id="rId5" Type="http://schemas.openxmlformats.org/officeDocument/2006/relationships/oleObject" Target="../embeddings/oleObject1.bin"/><Relationship Id="rId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907536905"/>
              </p:ext>
            </p:extLst>
          </p:nvPr>
        </p:nvGraphicFramePr>
        <p:xfrm>
          <a:off x="4762" y="6350"/>
          <a:ext cx="9139237" cy="882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Visio" r:id="rId6" imgW="4838700" imgH="470059" progId="Visio.Drawing.15">
                  <p:embed/>
                </p:oleObj>
              </mc:Choice>
              <mc:Fallback>
                <p:oleObj name="Visio" r:id="rId6" imgW="4838700" imgH="470059" progId="Visio.Drawing.1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" y="6350"/>
                        <a:ext cx="9139237" cy="8827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../../SECOM-PR/2.3.PORTF&#211;LIO_PROJETOS/S&#233;rie%20Criatividade%20&amp;%20Inova&#231;&#227;o%20-%20De%20onde%20vem%20as%20boas%20ideias%20-%20Steven%20Johnson.mp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974" y="0"/>
            <a:ext cx="9163974" cy="6859004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2060848"/>
            <a:ext cx="9144000" cy="1656184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Oficina Portfólio </a:t>
            </a:r>
            <a:r>
              <a:rPr lang="pt-BR" sz="3200" b="1">
                <a:solidFill>
                  <a:schemeClr val="tx1"/>
                </a:solidFill>
              </a:rPr>
              <a:t>de Projetos</a:t>
            </a:r>
            <a:endParaRPr lang="pt-BR" sz="3200" b="1" dirty="0">
              <a:solidFill>
                <a:schemeClr val="tx1"/>
              </a:solidFill>
            </a:endParaRPr>
          </a:p>
          <a:p>
            <a:pPr algn="ctr"/>
            <a:r>
              <a:rPr lang="pt-BR" sz="2400" b="1" dirty="0">
                <a:solidFill>
                  <a:schemeClr val="tx1"/>
                </a:solidFill>
              </a:rPr>
              <a:t>Instituto Federal do Rio de Janeiro - IFRJ</a:t>
            </a:r>
            <a:endParaRPr lang="pt-BR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240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 bwMode="auto">
          <a:xfrm>
            <a:off x="1979712" y="0"/>
            <a:ext cx="7166722" cy="620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 eaLnBrk="0" hangingPunct="0">
              <a:defRPr sz="2000" b="1">
                <a:solidFill>
                  <a:schemeClr val="bg1"/>
                </a:solidFill>
                <a:latin typeface="+mj-lt"/>
                <a:ea typeface="+mj-ea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algn="r"/>
            <a:r>
              <a:rPr lang="pt-BR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Como surgem as grandes ideias</a:t>
            </a:r>
          </a:p>
        </p:txBody>
      </p:sp>
      <p:pic>
        <p:nvPicPr>
          <p:cNvPr id="5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65" y="1412776"/>
            <a:ext cx="7475261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810D6D8-A988-41A2-B10B-B1CD5C4E9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115" y="600607"/>
            <a:ext cx="2575319" cy="83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54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220974" y="69153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BR" sz="2400" b="1" dirty="0">
                <a:solidFill>
                  <a:srgbClr val="E46C0A"/>
                </a:solidFill>
                <a:latin typeface="Calibri" panose="020F0502020204030204" pitchFamily="34" charset="0"/>
              </a:rPr>
              <a:t>Roteiro do Trabalho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 bwMode="auto">
          <a:xfrm>
            <a:off x="1979712" y="0"/>
            <a:ext cx="7166722" cy="620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 eaLnBrk="0" hangingPunct="0">
              <a:defRPr sz="2000" b="1">
                <a:solidFill>
                  <a:schemeClr val="bg1"/>
                </a:solidFill>
                <a:latin typeface="+mj-lt"/>
                <a:ea typeface="+mj-ea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algn="r"/>
            <a:r>
              <a:rPr lang="pt-BR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Lógica do planejamento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97179" y="1315278"/>
            <a:ext cx="79232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just" eaLnBrk="1" hangingPunct="1"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pt-BR" sz="2400" dirty="0">
                <a:latin typeface="Calibri" pitchFamily="34" charset="0"/>
              </a:rPr>
              <a:t>Formação de 3 grupos de trabalho. 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225155" y="251667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223032"/>
              </p:ext>
            </p:extLst>
          </p:nvPr>
        </p:nvGraphicFramePr>
        <p:xfrm>
          <a:off x="5292080" y="1628272"/>
          <a:ext cx="2628900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Visio" r:id="rId3" imgW="13214380" imgH="13125381" progId="Visio.Drawing.11">
                  <p:embed/>
                </p:oleObj>
              </mc:Choice>
              <mc:Fallback>
                <p:oleObj name="Visio" r:id="rId3" imgW="13214380" imgH="1312538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1628272"/>
                        <a:ext cx="2628900" cy="260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69514" y="3672926"/>
            <a:ext cx="87340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just" eaLnBrk="1" hangingPunct="1"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pt-BR" sz="2400" dirty="0">
                <a:latin typeface="Calibri" pitchFamily="34" charset="0"/>
              </a:rPr>
              <a:t>Serão 3 rodadas.</a:t>
            </a:r>
          </a:p>
          <a:p>
            <a:pPr marL="342900" indent="-342900" algn="just" eaLnBrk="1" hangingPunct="1"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pt-BR" sz="2400" dirty="0">
                <a:latin typeface="Calibri" pitchFamily="34" charset="0"/>
              </a:rPr>
              <a:t>Cada rodada com 30 minutos</a:t>
            </a:r>
          </a:p>
          <a:p>
            <a:pPr marL="342900" indent="-342900" algn="just" eaLnBrk="1" hangingPunct="1"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pt-BR" sz="2400" dirty="0">
                <a:latin typeface="Calibri" pitchFamily="34" charset="0"/>
              </a:rPr>
              <a:t>Consolidação final das propostas de projetos.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A3ADE75B-1971-4B9E-B33E-2349B0490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1115" y="600607"/>
            <a:ext cx="2575319" cy="83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53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467544" y="69269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BR" sz="2400" b="1" dirty="0">
                <a:solidFill>
                  <a:srgbClr val="E46C0A"/>
                </a:solidFill>
                <a:latin typeface="Calibri" panose="020F0502020204030204" pitchFamily="34" charset="0"/>
              </a:rPr>
              <a:t>MATRIZ SWOT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 bwMode="auto">
          <a:xfrm>
            <a:off x="1979712" y="0"/>
            <a:ext cx="7166722" cy="620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 eaLnBrk="0" hangingPunct="0">
              <a:defRPr sz="2000" b="1">
                <a:solidFill>
                  <a:schemeClr val="bg1"/>
                </a:solidFill>
                <a:latin typeface="+mj-lt"/>
                <a:ea typeface="+mj-ea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algn="r"/>
            <a:r>
              <a:rPr lang="pt-BR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Método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" y="5733256"/>
            <a:ext cx="3730129" cy="112496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6105"/>
            <a:ext cx="4877314" cy="342699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051" y="289395"/>
            <a:ext cx="1651897" cy="115342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224958"/>
            <a:ext cx="1584176" cy="6483306"/>
          </a:xfrm>
          <a:prstGeom prst="rect">
            <a:avLst/>
          </a:prstGeom>
        </p:spPr>
      </p:pic>
      <p:cxnSp>
        <p:nvCxnSpPr>
          <p:cNvPr id="8" name="Conector de seta reta 7"/>
          <p:cNvCxnSpPr>
            <a:endCxn id="6" idx="1"/>
          </p:cNvCxnSpPr>
          <p:nvPr/>
        </p:nvCxnSpPr>
        <p:spPr>
          <a:xfrm flipV="1">
            <a:off x="539552" y="866105"/>
            <a:ext cx="3206499" cy="762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>
            <a:endCxn id="7" idx="1"/>
          </p:cNvCxnSpPr>
          <p:nvPr/>
        </p:nvCxnSpPr>
        <p:spPr>
          <a:xfrm>
            <a:off x="539552" y="2852936"/>
            <a:ext cx="5256584" cy="613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34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32AA2838-56B7-43E1-A90D-A8005436EC07}"/>
              </a:ext>
            </a:extLst>
          </p:cNvPr>
          <p:cNvSpPr/>
          <p:nvPr/>
        </p:nvSpPr>
        <p:spPr>
          <a:xfrm>
            <a:off x="0" y="836613"/>
            <a:ext cx="9144000" cy="4826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endParaRPr lang="pt-BR" dirty="0">
              <a:solidFill>
                <a:sysClr val="windowText" lastClr="000000"/>
              </a:solidFill>
              <a:ea typeface="Times New Roman" pitchFamily="18" charset="0"/>
            </a:endParaRPr>
          </a:p>
        </p:txBody>
      </p:sp>
      <p:sp>
        <p:nvSpPr>
          <p:cNvPr id="40963" name="CaixaDeTexto 4">
            <a:extLst>
              <a:ext uri="{FF2B5EF4-FFF2-40B4-BE49-F238E27FC236}">
                <a16:creationId xmlns:a16="http://schemas.microsoft.com/office/drawing/2014/main" xmlns="" id="{9697FA44-C568-412C-9E8B-CBCE16FB2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1775"/>
            <a:ext cx="8651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de-DE" altLang="en-US" b="1" dirty="0">
                <a:latin typeface="Calibri" panose="020F0502020204030204" pitchFamily="34" charset="0"/>
                <a:cs typeface="Arial" panose="020B0604020202020204" pitchFamily="34" charset="0"/>
              </a:rPr>
              <a:t>Passo 2: Desenvolvimento dos TAPs</a:t>
            </a:r>
            <a:endParaRPr lang="pt-BR" alt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F35E7D92-C513-4360-8931-08F135C222B9}"/>
              </a:ext>
            </a:extLst>
          </p:cNvPr>
          <p:cNvSpPr/>
          <p:nvPr/>
        </p:nvSpPr>
        <p:spPr>
          <a:xfrm>
            <a:off x="250825" y="908050"/>
            <a:ext cx="8642350" cy="3632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u="sng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Informações do Projeto:</a:t>
            </a:r>
          </a:p>
          <a:p>
            <a:pPr marL="742950" lvl="1" indent="-285750" algn="just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Nome do Projeto;</a:t>
            </a:r>
          </a:p>
          <a:p>
            <a:pPr marL="742950" lvl="1" indent="-285750" algn="just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Responsável pela Elaboração do Documento / Líder do Projeto;</a:t>
            </a:r>
          </a:p>
          <a:p>
            <a:pPr marL="742950" lvl="1" indent="-285750" algn="just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Previsão de Início e Final do Projeto;</a:t>
            </a:r>
          </a:p>
          <a:p>
            <a:pPr marL="742950" lvl="1" indent="-285750" algn="just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Custo Previsto;</a:t>
            </a:r>
          </a:p>
          <a:p>
            <a:pPr marL="742950" lvl="1" indent="-285750" algn="just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Público-alvo do Projeto;</a:t>
            </a:r>
          </a:p>
          <a:p>
            <a:pPr marL="742950" lvl="1" indent="-285750" algn="just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Objetivo do Projeto;</a:t>
            </a:r>
          </a:p>
          <a:p>
            <a:pPr marL="742950" lvl="1" indent="-285750" algn="just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u="sng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Critérios de Seleção do Portfólio.</a:t>
            </a:r>
          </a:p>
          <a:p>
            <a:pPr marL="742950" lvl="1" indent="-285750" algn="just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ysClr val="windowText" lastClr="000000"/>
              </a:solidFill>
              <a:latin typeface="+mj-lt"/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73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85106BB5-9C5E-49BD-9395-14C161C56EC8}"/>
              </a:ext>
            </a:extLst>
          </p:cNvPr>
          <p:cNvSpPr/>
          <p:nvPr/>
        </p:nvSpPr>
        <p:spPr>
          <a:xfrm>
            <a:off x="0" y="836613"/>
            <a:ext cx="9144000" cy="4826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endParaRPr lang="pt-BR" dirty="0">
              <a:solidFill>
                <a:sysClr val="windowText" lastClr="000000"/>
              </a:solidFill>
              <a:ea typeface="Times New Roman" pitchFamily="18" charset="0"/>
            </a:endParaRPr>
          </a:p>
        </p:txBody>
      </p:sp>
      <p:pic>
        <p:nvPicPr>
          <p:cNvPr id="41987" name="Imagem 9">
            <a:extLst>
              <a:ext uri="{FF2B5EF4-FFF2-40B4-BE49-F238E27FC236}">
                <a16:creationId xmlns:a16="http://schemas.microsoft.com/office/drawing/2014/main" xmlns="" id="{D4626797-3B1B-483D-9E60-F9DD7FF4D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5732463"/>
            <a:ext cx="37306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CaixaDeTexto 4">
            <a:extLst>
              <a:ext uri="{FF2B5EF4-FFF2-40B4-BE49-F238E27FC236}">
                <a16:creationId xmlns:a16="http://schemas.microsoft.com/office/drawing/2014/main" xmlns="" id="{06A29CAD-D004-42DE-B7AB-ED9B9332F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1775"/>
            <a:ext cx="8651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de-DE" altLang="en-US" b="1" dirty="0">
                <a:latin typeface="Calibri" panose="020F0502020204030204" pitchFamily="34" charset="0"/>
                <a:cs typeface="Arial" panose="020B0604020202020204" pitchFamily="34" charset="0"/>
              </a:rPr>
              <a:t>Passo 3 – Critérios de Seleção do Portfólio</a:t>
            </a:r>
            <a:endParaRPr lang="pt-BR" alt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5CBA3E30-973F-4DA0-B88B-6B4BC09CD571}"/>
              </a:ext>
            </a:extLst>
          </p:cNvPr>
          <p:cNvSpPr/>
          <p:nvPr/>
        </p:nvSpPr>
        <p:spPr>
          <a:xfrm>
            <a:off x="250825" y="908050"/>
            <a:ext cx="8642350" cy="4324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u="sng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Alinhamento Estratégico:</a:t>
            </a:r>
          </a:p>
          <a:p>
            <a:pPr marL="742950" lvl="1" indent="-285750" algn="just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Considera uma escala de contribuição do projeto para alcance do objetivo estratégico. A análise estratégica é feita pela ponderação do nível de contribuição do projeto para um determinado objetivo estratégico: NENHUMA CONTRIBUIÇÃO; CONTRIBUIÇÃO INDIRETA; FORTE CONTRIBUIÇÃO.</a:t>
            </a: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u="sng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Visibilidade Institucional:</a:t>
            </a:r>
          </a:p>
          <a:p>
            <a:pPr marL="742950" lvl="1" indent="-285750" algn="just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Avalia a relevância do projeto sobre retorno sobre a imagem institucional. Quanto maior relevância ou visibilidade institucional, maior será a pontuação do projeto nesse indicador. Opções: MUITO ALTA; ALTA; MODERADA; BAIXA; MUITO BAIXA; NENHUMA.</a:t>
            </a:r>
            <a:endParaRPr lang="pt-BR" sz="2000" u="sng" dirty="0">
              <a:solidFill>
                <a:sysClr val="windowText" lastClr="000000"/>
              </a:solidFill>
              <a:latin typeface="+mj-lt"/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17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2DEFA068-0DB4-48E3-AC77-8446D030F817}"/>
              </a:ext>
            </a:extLst>
          </p:cNvPr>
          <p:cNvSpPr/>
          <p:nvPr/>
        </p:nvSpPr>
        <p:spPr>
          <a:xfrm>
            <a:off x="0" y="836613"/>
            <a:ext cx="9144000" cy="4826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endParaRPr lang="pt-BR" dirty="0">
              <a:solidFill>
                <a:sysClr val="windowText" lastClr="000000"/>
              </a:solidFill>
              <a:ea typeface="Times New Roman" pitchFamily="18" charset="0"/>
            </a:endParaRPr>
          </a:p>
        </p:txBody>
      </p:sp>
      <p:pic>
        <p:nvPicPr>
          <p:cNvPr id="43011" name="Imagem 9">
            <a:extLst>
              <a:ext uri="{FF2B5EF4-FFF2-40B4-BE49-F238E27FC236}">
                <a16:creationId xmlns:a16="http://schemas.microsoft.com/office/drawing/2014/main" xmlns="" id="{0856BEE1-32DF-4F6A-BF4A-4AA4BC89A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5732463"/>
            <a:ext cx="37306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CaixaDeTexto 4">
            <a:extLst>
              <a:ext uri="{FF2B5EF4-FFF2-40B4-BE49-F238E27FC236}">
                <a16:creationId xmlns:a16="http://schemas.microsoft.com/office/drawing/2014/main" xmlns="" id="{C551AEC8-F42C-41C1-9FD5-AA213856A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1775"/>
            <a:ext cx="8651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de-DE" altLang="en-US" b="1" dirty="0">
                <a:latin typeface="Calibri" panose="020F0502020204030204" pitchFamily="34" charset="0"/>
                <a:cs typeface="Arial" panose="020B0604020202020204" pitchFamily="34" charset="0"/>
              </a:rPr>
              <a:t>Passo 3 – Critérios de Seleção do Portfólio</a:t>
            </a:r>
            <a:endParaRPr lang="pt-BR" alt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733E842A-0682-40AF-8662-149B3B030C0A}"/>
              </a:ext>
            </a:extLst>
          </p:cNvPr>
          <p:cNvSpPr/>
          <p:nvPr/>
        </p:nvSpPr>
        <p:spPr>
          <a:xfrm>
            <a:off x="250825" y="908050"/>
            <a:ext cx="8642350" cy="4816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u="sng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GUT (Gravidade, Urgência, Tendência):</a:t>
            </a:r>
          </a:p>
          <a:p>
            <a:pPr marL="742950" lvl="1" indent="-285750" algn="just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Gravidade representa o impacto do problema na organização, pode estar ligado a questões legais, recursos ou mesmo da atividade fim (EXTREMAMENTE GRAVE; MUITO GRAVE; GRAVE; POUCO GRAVIDADE; SEM GRAVIDADE);</a:t>
            </a:r>
          </a:p>
          <a:p>
            <a:pPr marL="742950" lvl="1" indent="-285750" algn="just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Urgência relaciona-se ao tempo de resposta ao problema, ou seja, projetos urgentes requerem ação e decisão imediata e têm maior prioridade do que projetos não urgentes (PRECISA DE AÇÃO IMEDIATA; É URGENTE; O MAIS RÁPIDO POSSÍVEL; POUCO URGENTE; PODE ESPERAR).</a:t>
            </a:r>
          </a:p>
          <a:p>
            <a:pPr marL="742950" lvl="1" indent="-285750" algn="just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Tendência avalia o nível de agravamento ou não do problema com o passar do tempo, ou seja, se nada for feito a tendência é de crescimento, redução ou desaparecimento do problema? (IRÁ PIORAR RAPIDAMENTE; IRÁ PIORAR EM POUCO TEMPO; IRÁ PIORAR; IRÁ PIORAR NO LONGO PRAZO; NÃO VAI PIORAR).</a:t>
            </a:r>
            <a:endParaRPr lang="pt-BR" sz="2000" u="sng" dirty="0">
              <a:solidFill>
                <a:sysClr val="windowText" lastClr="000000"/>
              </a:solidFill>
              <a:latin typeface="+mj-lt"/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67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F3B2E610-A8F6-4152-B3BF-237A755F8F1D}"/>
              </a:ext>
            </a:extLst>
          </p:cNvPr>
          <p:cNvSpPr/>
          <p:nvPr/>
        </p:nvSpPr>
        <p:spPr>
          <a:xfrm>
            <a:off x="0" y="836613"/>
            <a:ext cx="9144000" cy="4826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endParaRPr lang="pt-BR" dirty="0">
              <a:solidFill>
                <a:sysClr val="windowText" lastClr="000000"/>
              </a:solidFill>
              <a:ea typeface="Times New Roman" pitchFamily="18" charset="0"/>
            </a:endParaRPr>
          </a:p>
        </p:txBody>
      </p:sp>
      <p:pic>
        <p:nvPicPr>
          <p:cNvPr id="44035" name="Imagem 9">
            <a:extLst>
              <a:ext uri="{FF2B5EF4-FFF2-40B4-BE49-F238E27FC236}">
                <a16:creationId xmlns:a16="http://schemas.microsoft.com/office/drawing/2014/main" xmlns="" id="{EF4F3B00-3F4A-47D5-BA14-26AD90FC5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5732463"/>
            <a:ext cx="37306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CaixaDeTexto 4">
            <a:extLst>
              <a:ext uri="{FF2B5EF4-FFF2-40B4-BE49-F238E27FC236}">
                <a16:creationId xmlns:a16="http://schemas.microsoft.com/office/drawing/2014/main" xmlns="" id="{1981065F-0C64-4BB9-BADD-CB03CF858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1775"/>
            <a:ext cx="8651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de-DE" altLang="en-US" b="1">
                <a:latin typeface="Calibri" panose="020F0502020204030204" pitchFamily="34" charset="0"/>
                <a:cs typeface="Arial" panose="020B0604020202020204" pitchFamily="34" charset="0"/>
              </a:rPr>
              <a:t>Passo 3 – Critérios de Seleção do Portfólio</a:t>
            </a:r>
            <a:endParaRPr lang="pt-BR" altLang="en-US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CA3B6CA6-9EBE-4DF5-B287-877C635B95B3}"/>
              </a:ext>
            </a:extLst>
          </p:cNvPr>
          <p:cNvSpPr/>
          <p:nvPr/>
        </p:nvSpPr>
        <p:spPr>
          <a:xfrm>
            <a:off x="250825" y="908050"/>
            <a:ext cx="8642350" cy="36623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u="sng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Comprometimento das Partes Interessadas:</a:t>
            </a:r>
          </a:p>
          <a:p>
            <a:pPr marL="742950" lvl="1" indent="-285750" algn="just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Avalia o nível de comprometimento das partes interessadas com o projeto. Quanto mais alto é o comprometimento com o projeto, mais prioritário o projeto se torna. O comprometimento é avaliado de forma segmentada nos seguintes grupos: usuário final (beneficiário direto); patrocinador do projeto; unidades da organização; equipe do projeto; e gestor (líder) do projeto. A análise é feita pela ponderação do nível de comprometimento das partes interessadas, com base na seguinte escala: MUITO ALTO; ALTO; MODERADO; BAIXO; MUITO BAIXO.</a:t>
            </a:r>
          </a:p>
        </p:txBody>
      </p:sp>
    </p:spTree>
    <p:extLst>
      <p:ext uri="{BB962C8B-B14F-4D97-AF65-F5344CB8AC3E}">
        <p14:creationId xmlns:p14="http://schemas.microsoft.com/office/powerpoint/2010/main" val="264319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2C9E3205-2BAB-4B4B-AE1C-FC83FD7EBC70}"/>
              </a:ext>
            </a:extLst>
          </p:cNvPr>
          <p:cNvSpPr/>
          <p:nvPr/>
        </p:nvSpPr>
        <p:spPr>
          <a:xfrm>
            <a:off x="0" y="836613"/>
            <a:ext cx="9144000" cy="4826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endParaRPr lang="pt-BR" dirty="0">
              <a:solidFill>
                <a:sysClr val="windowText" lastClr="000000"/>
              </a:solidFill>
              <a:ea typeface="Times New Roman" pitchFamily="18" charset="0"/>
            </a:endParaRPr>
          </a:p>
        </p:txBody>
      </p:sp>
      <p:pic>
        <p:nvPicPr>
          <p:cNvPr id="45059" name="Imagem 9">
            <a:extLst>
              <a:ext uri="{FF2B5EF4-FFF2-40B4-BE49-F238E27FC236}">
                <a16:creationId xmlns:a16="http://schemas.microsoft.com/office/drawing/2014/main" xmlns="" id="{B646C92B-352A-4A10-9A9F-8A8F1828D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5732463"/>
            <a:ext cx="37306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CaixaDeTexto 4">
            <a:extLst>
              <a:ext uri="{FF2B5EF4-FFF2-40B4-BE49-F238E27FC236}">
                <a16:creationId xmlns:a16="http://schemas.microsoft.com/office/drawing/2014/main" xmlns="" id="{A33394CF-8692-42E1-95E7-78A65040D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1775"/>
            <a:ext cx="8651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de-DE" altLang="en-US" b="1">
                <a:latin typeface="Calibri" panose="020F0502020204030204" pitchFamily="34" charset="0"/>
                <a:cs typeface="Arial" panose="020B0604020202020204" pitchFamily="34" charset="0"/>
              </a:rPr>
              <a:t>Passo 3 – Critérios de Seleção do Portfólio</a:t>
            </a:r>
            <a:endParaRPr lang="pt-BR" altLang="en-US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8303F6A6-B25B-4758-9DC9-610AA94A8D4D}"/>
              </a:ext>
            </a:extLst>
          </p:cNvPr>
          <p:cNvSpPr/>
          <p:nvPr/>
        </p:nvSpPr>
        <p:spPr>
          <a:xfrm>
            <a:off x="250825" y="908050"/>
            <a:ext cx="8642350" cy="2493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u="sng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Conhecimento Técnico:</a:t>
            </a:r>
          </a:p>
          <a:p>
            <a:pPr marL="742950" lvl="1" indent="-285750" algn="just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Avalia se o conhecimento técnico disponível na organização é suficiente para realizar o projeto. Quanto maior é o conhecimento técnico disponível, maior será a facilidade de se realizar determinado projeto e, consequentemente, menor será o “custo” de sua realização. Opções: MUITO ALTO; ALTO; MODERADO; BAIXO; MUITO BAIXO.</a:t>
            </a:r>
            <a:endParaRPr lang="pt-BR" sz="2000" u="sng" dirty="0">
              <a:solidFill>
                <a:sysClr val="windowText" lastClr="000000"/>
              </a:solidFill>
              <a:latin typeface="+mj-lt"/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772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51D36EB5-D10C-4737-910B-42062C5F4311}"/>
              </a:ext>
            </a:extLst>
          </p:cNvPr>
          <p:cNvSpPr/>
          <p:nvPr/>
        </p:nvSpPr>
        <p:spPr>
          <a:xfrm>
            <a:off x="0" y="836613"/>
            <a:ext cx="9144000" cy="4826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endParaRPr lang="pt-BR" dirty="0">
              <a:solidFill>
                <a:sysClr val="windowText" lastClr="000000"/>
              </a:solidFill>
              <a:ea typeface="Times New Roman" pitchFamily="18" charset="0"/>
            </a:endParaRPr>
          </a:p>
        </p:txBody>
      </p:sp>
      <p:pic>
        <p:nvPicPr>
          <p:cNvPr id="46083" name="Imagem 9">
            <a:extLst>
              <a:ext uri="{FF2B5EF4-FFF2-40B4-BE49-F238E27FC236}">
                <a16:creationId xmlns:a16="http://schemas.microsoft.com/office/drawing/2014/main" xmlns="" id="{6BF5B266-FCCB-4297-ACE4-71E5D8802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5732463"/>
            <a:ext cx="37306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CaixaDeTexto 4">
            <a:extLst>
              <a:ext uri="{FF2B5EF4-FFF2-40B4-BE49-F238E27FC236}">
                <a16:creationId xmlns:a16="http://schemas.microsoft.com/office/drawing/2014/main" xmlns="" id="{8B595FF3-3DAA-4D27-96F7-8B326EC50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1775"/>
            <a:ext cx="8651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de-DE" altLang="en-US" b="1" dirty="0">
                <a:latin typeface="Calibri" panose="020F0502020204030204" pitchFamily="34" charset="0"/>
                <a:cs typeface="Arial" panose="020B0604020202020204" pitchFamily="34" charset="0"/>
              </a:rPr>
              <a:t>Passo 3 – Critérios de Seleção do Portfólio</a:t>
            </a:r>
            <a:endParaRPr lang="pt-BR" alt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0E69ED9D-B40F-46CB-B74F-A634DCA58550}"/>
              </a:ext>
            </a:extLst>
          </p:cNvPr>
          <p:cNvSpPr/>
          <p:nvPr/>
        </p:nvSpPr>
        <p:spPr>
          <a:xfrm>
            <a:off x="250825" y="908050"/>
            <a:ext cx="8642350" cy="45005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u="sng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Análise de Riscos:</a:t>
            </a:r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Um risco é um evento incerto ou condicionado que, se acontecer, pode impactar negativamente ou positivamente os objetivos do projeto (ações e resultados).</a:t>
            </a:r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Critérios a serem avaliados:</a:t>
            </a:r>
          </a:p>
          <a:p>
            <a:pPr marL="1200150" lvl="2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Probabilidade: QUASE CERTO; PROVÁVEL; POSSÍVEL; IMPROVÁVEL; REMOTO.</a:t>
            </a:r>
          </a:p>
          <a:p>
            <a:pPr marL="1200150" lvl="2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Impacto: ALTO; SIGNIFICATIVO; MODERADO; BAIXO; INSIGNIFICANTE.</a:t>
            </a:r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Riscos a serem avaliados:</a:t>
            </a:r>
          </a:p>
          <a:p>
            <a:pPr marL="1200150" lvl="2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Descontinuidade de Financiamento do Projeto;</a:t>
            </a:r>
          </a:p>
          <a:p>
            <a:pPr marL="1200150" lvl="2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Alteração Política no Contexto Institucional;</a:t>
            </a:r>
          </a:p>
          <a:p>
            <a:pPr marL="1200150" lvl="2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Mobilização da Equipe do Projeto.</a:t>
            </a:r>
          </a:p>
        </p:txBody>
      </p:sp>
    </p:spTree>
    <p:extLst>
      <p:ext uri="{BB962C8B-B14F-4D97-AF65-F5344CB8AC3E}">
        <p14:creationId xmlns:p14="http://schemas.microsoft.com/office/powerpoint/2010/main" val="3448896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7A873A63-6211-4578-BD94-0C546FEA53EB}"/>
              </a:ext>
            </a:extLst>
          </p:cNvPr>
          <p:cNvSpPr/>
          <p:nvPr/>
        </p:nvSpPr>
        <p:spPr>
          <a:xfrm>
            <a:off x="0" y="836613"/>
            <a:ext cx="9144000" cy="4826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endParaRPr lang="pt-BR" dirty="0">
              <a:solidFill>
                <a:sysClr val="windowText" lastClr="000000"/>
              </a:solidFill>
              <a:ea typeface="Times New Roman" pitchFamily="18" charset="0"/>
            </a:endParaRPr>
          </a:p>
        </p:txBody>
      </p:sp>
      <p:pic>
        <p:nvPicPr>
          <p:cNvPr id="47107" name="Imagem 9">
            <a:extLst>
              <a:ext uri="{FF2B5EF4-FFF2-40B4-BE49-F238E27FC236}">
                <a16:creationId xmlns:a16="http://schemas.microsoft.com/office/drawing/2014/main" xmlns="" id="{9A76AD12-3B00-4A7E-936E-CCA96F09D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5732463"/>
            <a:ext cx="37306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CaixaDeTexto 4">
            <a:extLst>
              <a:ext uri="{FF2B5EF4-FFF2-40B4-BE49-F238E27FC236}">
                <a16:creationId xmlns:a16="http://schemas.microsoft.com/office/drawing/2014/main" xmlns="" id="{0D86C34C-27EF-488D-A102-2A24BBB08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1775"/>
            <a:ext cx="8651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de-DE" altLang="en-US" b="1" dirty="0">
                <a:latin typeface="Calibri" panose="020F0502020204030204" pitchFamily="34" charset="0"/>
                <a:cs typeface="Arial" panose="020B0604020202020204" pitchFamily="34" charset="0"/>
              </a:rPr>
              <a:t>Passo 3 – Critérios de Seleção do Portfólio</a:t>
            </a:r>
            <a:endParaRPr lang="pt-BR" alt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F9674ACB-0B7C-44F9-BD91-1819AAEEE38A}"/>
              </a:ext>
            </a:extLst>
          </p:cNvPr>
          <p:cNvSpPr/>
          <p:nvPr/>
        </p:nvSpPr>
        <p:spPr>
          <a:xfrm>
            <a:off x="250825" y="908050"/>
            <a:ext cx="864235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u="sng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Análise da Intensidade de Gestão:</a:t>
            </a:r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Fatores de Avaliação:</a:t>
            </a:r>
          </a:p>
          <a:p>
            <a:pPr marL="1200150" lvl="2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Necessidade de Articulação (Equipe do Projeto; Fornecedores; Parceiros; Beneficiários);</a:t>
            </a:r>
          </a:p>
          <a:p>
            <a:pPr marL="1200150" lvl="2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Aporte de Recursos (Fonte Orçamentária; Execução Orçamentária; Especialidade);</a:t>
            </a:r>
          </a:p>
          <a:p>
            <a:pPr marL="1200150" lvl="2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Horizonte de Execução (Tempo).</a:t>
            </a:r>
          </a:p>
        </p:txBody>
      </p:sp>
    </p:spTree>
    <p:extLst>
      <p:ext uri="{BB962C8B-B14F-4D97-AF65-F5344CB8AC3E}">
        <p14:creationId xmlns:p14="http://schemas.microsoft.com/office/powerpoint/2010/main" val="995627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1979712" y="0"/>
            <a:ext cx="7166722" cy="620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 eaLnBrk="0" hangingPunct="0">
              <a:defRPr sz="2000" b="1">
                <a:solidFill>
                  <a:schemeClr val="bg1"/>
                </a:solidFill>
                <a:latin typeface="+mj-lt"/>
                <a:ea typeface="+mj-ea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algn="r"/>
            <a:r>
              <a:rPr lang="pt-BR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Conceitos básicos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1520" y="112474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FF0000"/>
                </a:solidFill>
                <a:latin typeface="Calibri" panose="020F0502020204030204" pitchFamily="34" charset="0"/>
              </a:rPr>
              <a:t>PROJETO: </a:t>
            </a:r>
            <a:r>
              <a:rPr lang="pt-BR" sz="2400" dirty="0">
                <a:latin typeface="Calibri" panose="020F0502020204030204" pitchFamily="34" charset="0"/>
              </a:rPr>
              <a:t>“esforço temporário empreendido para criar um novo produto, serviço ou resultado exclusivo”.</a:t>
            </a:r>
          </a:p>
        </p:txBody>
      </p:sp>
      <p:sp>
        <p:nvSpPr>
          <p:cNvPr id="8" name="Retângulo 7"/>
          <p:cNvSpPr/>
          <p:nvPr/>
        </p:nvSpPr>
        <p:spPr>
          <a:xfrm>
            <a:off x="179512" y="2358787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PROGRAMA: </a:t>
            </a:r>
            <a:r>
              <a:rPr lang="pt-BR" sz="2400" dirty="0">
                <a:latin typeface="Calibri" panose="020F0502020204030204" pitchFamily="34" charset="0"/>
              </a:rPr>
              <a:t>é o conjunto de projetos coordenados entre si de forma articulada e dinâmica e que visam objetivos comuns. </a:t>
            </a:r>
          </a:p>
        </p:txBody>
      </p:sp>
      <p:sp>
        <p:nvSpPr>
          <p:cNvPr id="9" name="Retângulo 8"/>
          <p:cNvSpPr/>
          <p:nvPr/>
        </p:nvSpPr>
        <p:spPr>
          <a:xfrm>
            <a:off x="179512" y="359283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PORTFÓLIO: </a:t>
            </a:r>
            <a:r>
              <a:rPr lang="pt-BR" sz="2400" dirty="0">
                <a:latin typeface="Calibri" panose="020F0502020204030204" pitchFamily="34" charset="0"/>
              </a:rPr>
              <a:t>consiste no agrupamento de programas e projetos com objetivo de ter sucesso no desenvolvimento de produtos ou serviços e maximização da eficiência na corporação.</a:t>
            </a:r>
          </a:p>
        </p:txBody>
      </p:sp>
    </p:spTree>
    <p:extLst>
      <p:ext uri="{BB962C8B-B14F-4D97-AF65-F5344CB8AC3E}">
        <p14:creationId xmlns:p14="http://schemas.microsoft.com/office/powerpoint/2010/main" val="46469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467544" y="69269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BR" sz="2400" b="1" dirty="0">
                <a:solidFill>
                  <a:srgbClr val="E46C0A"/>
                </a:solidFill>
                <a:latin typeface="Calibri" panose="020F0502020204030204" pitchFamily="34" charset="0"/>
              </a:rPr>
              <a:t>Identificação Lideres de Projetos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 bwMode="auto">
          <a:xfrm>
            <a:off x="1979712" y="0"/>
            <a:ext cx="7166722" cy="620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 eaLnBrk="0" hangingPunct="0">
              <a:defRPr sz="2000" b="1">
                <a:solidFill>
                  <a:schemeClr val="bg1"/>
                </a:solidFill>
                <a:latin typeface="+mj-lt"/>
                <a:ea typeface="+mj-ea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algn="r"/>
            <a:r>
              <a:rPr lang="pt-BR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Próximas etapas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68" y="1988840"/>
            <a:ext cx="8068863" cy="309634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2D1B5B5-E0ED-4A95-8042-16ACC91C0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115" y="600607"/>
            <a:ext cx="2575319" cy="83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26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 bwMode="auto">
          <a:xfrm>
            <a:off x="1979712" y="0"/>
            <a:ext cx="7166722" cy="620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 eaLnBrk="0" hangingPunct="0">
              <a:defRPr sz="2000" b="1">
                <a:solidFill>
                  <a:schemeClr val="bg1"/>
                </a:solidFill>
                <a:latin typeface="+mj-lt"/>
                <a:ea typeface="+mj-ea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algn="r"/>
            <a:r>
              <a:rPr lang="pt-BR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Próximas etapas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97179" y="1315278"/>
            <a:ext cx="79232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buClr>
                <a:srgbClr val="FF6600"/>
              </a:buClr>
              <a:defRPr/>
            </a:pPr>
            <a:endParaRPr lang="pt-BR" sz="2400" dirty="0">
              <a:latin typeface="Calibri" pitchFamily="34" charset="0"/>
            </a:endParaRPr>
          </a:p>
          <a:p>
            <a:pPr marL="342900" indent="-342900" algn="just" eaLnBrk="1" hangingPunct="1"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pt-BR" sz="2400" dirty="0">
                <a:latin typeface="Calibri" pitchFamily="34" charset="0"/>
              </a:rPr>
              <a:t>Estruturação dos Projetos: </a:t>
            </a:r>
            <a:r>
              <a:rPr lang="pt-BR" sz="2200" dirty="0">
                <a:latin typeface="Calibri" pitchFamily="34" charset="0"/>
              </a:rPr>
              <a:t>Termo de Abertura do Projeto (TAP)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852936"/>
            <a:ext cx="7089048" cy="295510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5E610A94-E98C-455A-AB95-5099FE259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115" y="600607"/>
            <a:ext cx="2575319" cy="83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96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467544" y="69269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BR" sz="2400" b="1" dirty="0">
                <a:solidFill>
                  <a:srgbClr val="E46C0A"/>
                </a:solidFill>
                <a:latin typeface="Calibri" panose="020F0502020204030204" pitchFamily="34" charset="0"/>
              </a:rPr>
              <a:t>Identificação Lideres de Projetos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 bwMode="auto">
          <a:xfrm>
            <a:off x="1979712" y="0"/>
            <a:ext cx="7166722" cy="620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 eaLnBrk="0" hangingPunct="0">
              <a:defRPr sz="2000" b="1">
                <a:solidFill>
                  <a:schemeClr val="bg1"/>
                </a:solidFill>
                <a:latin typeface="+mj-lt"/>
                <a:ea typeface="+mj-ea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algn="r"/>
            <a:r>
              <a:rPr lang="pt-BR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Próximas etapas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68" y="1988840"/>
            <a:ext cx="8068863" cy="309634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2D1B5B5-E0ED-4A95-8042-16ACC91C0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115" y="600607"/>
            <a:ext cx="2575319" cy="83273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BF33295B-CDC3-4221-91E9-40923A9CEE96}"/>
              </a:ext>
            </a:extLst>
          </p:cNvPr>
          <p:cNvSpPr txBox="1"/>
          <p:nvPr/>
        </p:nvSpPr>
        <p:spPr>
          <a:xfrm>
            <a:off x="537568" y="5409847"/>
            <a:ext cx="806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BR" sz="2400" b="1" dirty="0">
                <a:solidFill>
                  <a:srgbClr val="E46C0A"/>
                </a:solidFill>
                <a:latin typeface="Calibri" panose="020F0502020204030204" pitchFamily="34" charset="0"/>
              </a:rPr>
              <a:t>Prazo para estruturação dos Projetos: até dia 22 de julho</a:t>
            </a:r>
          </a:p>
        </p:txBody>
      </p:sp>
    </p:spTree>
    <p:extLst>
      <p:ext uri="{BB962C8B-B14F-4D97-AF65-F5344CB8AC3E}">
        <p14:creationId xmlns:p14="http://schemas.microsoft.com/office/powerpoint/2010/main" val="2533131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EF00E8B3-2029-4C98-802F-99D0C0260AE2}"/>
              </a:ext>
            </a:extLst>
          </p:cNvPr>
          <p:cNvSpPr/>
          <p:nvPr/>
        </p:nvSpPr>
        <p:spPr>
          <a:xfrm>
            <a:off x="0" y="836613"/>
            <a:ext cx="9144000" cy="4826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endParaRPr lang="pt-BR" dirty="0">
              <a:solidFill>
                <a:sysClr val="windowText" lastClr="000000"/>
              </a:solidFill>
              <a:ea typeface="Times New Roman" pitchFamily="18" charset="0"/>
            </a:endParaRPr>
          </a:p>
        </p:txBody>
      </p:sp>
      <p:pic>
        <p:nvPicPr>
          <p:cNvPr id="49155" name="Imagem 9">
            <a:extLst>
              <a:ext uri="{FF2B5EF4-FFF2-40B4-BE49-F238E27FC236}">
                <a16:creationId xmlns:a16="http://schemas.microsoft.com/office/drawing/2014/main" xmlns="" id="{5ADB3DF4-43BD-4746-82EA-2D0A95C34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5732463"/>
            <a:ext cx="37306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CaixaDeTexto 4">
            <a:extLst>
              <a:ext uri="{FF2B5EF4-FFF2-40B4-BE49-F238E27FC236}">
                <a16:creationId xmlns:a16="http://schemas.microsoft.com/office/drawing/2014/main" xmlns="" id="{3A914249-D886-4386-AC70-8EC04CCD2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1775"/>
            <a:ext cx="8651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de-DE" altLang="en-US" b="1" dirty="0">
                <a:latin typeface="Calibri" panose="020F0502020204030204" pitchFamily="34" charset="0"/>
                <a:cs typeface="Arial" panose="020B0604020202020204" pitchFamily="34" charset="0"/>
              </a:rPr>
              <a:t>Definição da Matriz Multicritérios</a:t>
            </a:r>
            <a:endParaRPr lang="pt-BR" alt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D8959ACD-ACA3-4658-8631-62DB1CB09075}"/>
              </a:ext>
            </a:extLst>
          </p:cNvPr>
          <p:cNvSpPr/>
          <p:nvPr/>
        </p:nvSpPr>
        <p:spPr>
          <a:xfrm>
            <a:off x="250825" y="908050"/>
            <a:ext cx="8642350" cy="3048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u="sng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Atividade:</a:t>
            </a: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 Definir a prioridade e a comparação, para o IFRJ, entre os seguintes critérios:</a:t>
            </a:r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Visibilidade Institucional;</a:t>
            </a:r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Alinhamento Estratégico;</a:t>
            </a:r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GUT;</a:t>
            </a:r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Comprometimento das Partes Interessadas;</a:t>
            </a:r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Conhecimento Técnico;</a:t>
            </a:r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Riscos.</a:t>
            </a:r>
          </a:p>
        </p:txBody>
      </p:sp>
    </p:spTree>
    <p:extLst>
      <p:ext uri="{BB962C8B-B14F-4D97-AF65-F5344CB8AC3E}">
        <p14:creationId xmlns:p14="http://schemas.microsoft.com/office/powerpoint/2010/main" val="3578536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F91F88C2-2818-4B09-B42E-53DFBD024B09}"/>
              </a:ext>
            </a:extLst>
          </p:cNvPr>
          <p:cNvSpPr/>
          <p:nvPr/>
        </p:nvSpPr>
        <p:spPr>
          <a:xfrm>
            <a:off x="0" y="836613"/>
            <a:ext cx="9144000" cy="4826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endParaRPr lang="pt-BR" dirty="0">
              <a:solidFill>
                <a:sysClr val="windowText" lastClr="000000"/>
              </a:solidFill>
              <a:ea typeface="Times New Roman" pitchFamily="18" charset="0"/>
            </a:endParaRPr>
          </a:p>
        </p:txBody>
      </p:sp>
      <p:pic>
        <p:nvPicPr>
          <p:cNvPr id="50179" name="Imagem 9">
            <a:extLst>
              <a:ext uri="{FF2B5EF4-FFF2-40B4-BE49-F238E27FC236}">
                <a16:creationId xmlns:a16="http://schemas.microsoft.com/office/drawing/2014/main" xmlns="" id="{96B4785E-8985-4870-9495-B4C1E990A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5732463"/>
            <a:ext cx="37306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CaixaDeTexto 4">
            <a:extLst>
              <a:ext uri="{FF2B5EF4-FFF2-40B4-BE49-F238E27FC236}">
                <a16:creationId xmlns:a16="http://schemas.microsoft.com/office/drawing/2014/main" xmlns="" id="{BC48AFC2-8138-4D9C-AC4C-FFE977B74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1775"/>
            <a:ext cx="8651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de-DE" altLang="en-US" b="1" dirty="0">
                <a:latin typeface="Calibri" panose="020F0502020204030204" pitchFamily="34" charset="0"/>
                <a:cs typeface="Arial" panose="020B0604020202020204" pitchFamily="34" charset="0"/>
              </a:rPr>
              <a:t> Preenchimento dos Critérios de Seleção do Portfólio </a:t>
            </a:r>
            <a:endParaRPr lang="pt-BR" alt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4E621B9B-6F96-49C1-BDF5-449CE8A379FE}"/>
              </a:ext>
            </a:extLst>
          </p:cNvPr>
          <p:cNvSpPr/>
          <p:nvPr/>
        </p:nvSpPr>
        <p:spPr>
          <a:xfrm>
            <a:off x="250825" y="908050"/>
            <a:ext cx="8642350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u="sng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Atividade:</a:t>
            </a: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 Preencher, para cada um dos projetos elencados no Portfólio de Projetos do IFRJ, as informações de início e fim do projeto, bem como as respostas para cada um dos critérios a seguir:</a:t>
            </a:r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Visibilidade Institucional;</a:t>
            </a:r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Alinhamento Estratégico;</a:t>
            </a:r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GUT;</a:t>
            </a:r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Comprometimento das Partes Interessadas;</a:t>
            </a:r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Conhecimento Técnico;</a:t>
            </a:r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Riscos;</a:t>
            </a:r>
          </a:p>
          <a:p>
            <a:pPr marL="742950" lvl="1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Análise da Intensidade de Gestão.</a:t>
            </a:r>
          </a:p>
        </p:txBody>
      </p:sp>
    </p:spTree>
    <p:extLst>
      <p:ext uri="{BB962C8B-B14F-4D97-AF65-F5344CB8AC3E}">
        <p14:creationId xmlns:p14="http://schemas.microsoft.com/office/powerpoint/2010/main" val="2506870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548A550F-3F63-456C-AB58-41AC2A896CFC}"/>
              </a:ext>
            </a:extLst>
          </p:cNvPr>
          <p:cNvSpPr/>
          <p:nvPr/>
        </p:nvSpPr>
        <p:spPr>
          <a:xfrm>
            <a:off x="0" y="836613"/>
            <a:ext cx="9144000" cy="4826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endParaRPr lang="pt-BR" dirty="0">
              <a:solidFill>
                <a:sysClr val="windowText" lastClr="000000"/>
              </a:solidFill>
              <a:ea typeface="Times New Roman" pitchFamily="18" charset="0"/>
            </a:endParaRPr>
          </a:p>
        </p:txBody>
      </p:sp>
      <p:pic>
        <p:nvPicPr>
          <p:cNvPr id="51203" name="Imagem 9">
            <a:extLst>
              <a:ext uri="{FF2B5EF4-FFF2-40B4-BE49-F238E27FC236}">
                <a16:creationId xmlns:a16="http://schemas.microsoft.com/office/drawing/2014/main" xmlns="" id="{11082665-022E-4377-9BAC-B30C9C651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5732463"/>
            <a:ext cx="37306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CaixaDeTexto 4">
            <a:extLst>
              <a:ext uri="{FF2B5EF4-FFF2-40B4-BE49-F238E27FC236}">
                <a16:creationId xmlns:a16="http://schemas.microsoft.com/office/drawing/2014/main" xmlns="" id="{134A21F4-5CE4-4C08-ACBF-F76476EF7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1775"/>
            <a:ext cx="8651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de-DE" altLang="en-US" b="1" dirty="0">
                <a:latin typeface="Calibri" panose="020F0502020204030204" pitchFamily="34" charset="0"/>
                <a:cs typeface="Arial" panose="020B0604020202020204" pitchFamily="34" charset="0"/>
              </a:rPr>
              <a:t>Análise dos Resultados da Matriz Multicritérios</a:t>
            </a:r>
            <a:endParaRPr lang="pt-BR" alt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F2266807-92E8-4CF6-9A4A-1E1A35360940}"/>
              </a:ext>
            </a:extLst>
          </p:cNvPr>
          <p:cNvSpPr/>
          <p:nvPr/>
        </p:nvSpPr>
        <p:spPr>
          <a:xfrm>
            <a:off x="250825" y="908050"/>
            <a:ext cx="8642350" cy="1176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u="sng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Definição:</a:t>
            </a: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 Consiste na análise dos resultados obtidos pela multiplicação da pontuação de cada projeto com seu critério de seleção preenchido e do peso obtido pela priorização definida.</a:t>
            </a:r>
          </a:p>
        </p:txBody>
      </p:sp>
      <p:pic>
        <p:nvPicPr>
          <p:cNvPr id="51206" name="Picture 2">
            <a:extLst>
              <a:ext uri="{FF2B5EF4-FFF2-40B4-BE49-F238E27FC236}">
                <a16:creationId xmlns:a16="http://schemas.microsoft.com/office/drawing/2014/main" xmlns="" id="{13B83A8B-DA3B-4E83-9AA9-CFA5F97AB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t="23215" r="27715" b="16667"/>
          <a:stretch>
            <a:fillRect/>
          </a:stretch>
        </p:blipFill>
        <p:spPr bwMode="auto">
          <a:xfrm>
            <a:off x="849313" y="2084388"/>
            <a:ext cx="7445375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427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BE01EFEC-A9D6-464F-860D-FA8713D2BDAC}"/>
              </a:ext>
            </a:extLst>
          </p:cNvPr>
          <p:cNvSpPr/>
          <p:nvPr/>
        </p:nvSpPr>
        <p:spPr>
          <a:xfrm>
            <a:off x="0" y="836613"/>
            <a:ext cx="9144000" cy="4826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endParaRPr lang="pt-BR" dirty="0">
              <a:solidFill>
                <a:sysClr val="windowText" lastClr="000000"/>
              </a:solidFill>
              <a:ea typeface="Times New Roman" pitchFamily="18" charset="0"/>
            </a:endParaRPr>
          </a:p>
        </p:txBody>
      </p:sp>
      <p:pic>
        <p:nvPicPr>
          <p:cNvPr id="52227" name="Imagem 9">
            <a:extLst>
              <a:ext uri="{FF2B5EF4-FFF2-40B4-BE49-F238E27FC236}">
                <a16:creationId xmlns:a16="http://schemas.microsoft.com/office/drawing/2014/main" xmlns="" id="{B03BC43D-F73D-4BA0-93C8-392A2EA0A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5732463"/>
            <a:ext cx="37306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CaixaDeTexto 4">
            <a:extLst>
              <a:ext uri="{FF2B5EF4-FFF2-40B4-BE49-F238E27FC236}">
                <a16:creationId xmlns:a16="http://schemas.microsoft.com/office/drawing/2014/main" xmlns="" id="{6233EED7-CD94-4ED8-B742-7C5F62047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1775"/>
            <a:ext cx="8651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de-DE" altLang="en-US" b="1" dirty="0">
                <a:latin typeface="Calibri" panose="020F0502020204030204" pitchFamily="34" charset="0"/>
                <a:cs typeface="Arial" panose="020B0604020202020204" pitchFamily="34" charset="0"/>
              </a:rPr>
              <a:t>Classificação dos Projetos (Índice de Performance)</a:t>
            </a:r>
            <a:endParaRPr lang="pt-BR" alt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DDB0E642-289D-4AEA-AECC-59953C4E3C89}"/>
              </a:ext>
            </a:extLst>
          </p:cNvPr>
          <p:cNvSpPr/>
          <p:nvPr/>
        </p:nvSpPr>
        <p:spPr>
          <a:xfrm>
            <a:off x="250825" y="908050"/>
            <a:ext cx="864235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u="sng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Definição:</a:t>
            </a: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 Índice de Performance consiste na soma das notas obtidas por cada projeto no critério multiplicado pelo respectivo peso.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u="sng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Fronteira de Eficiência:</a:t>
            </a: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 Faixa na qual os projetos possuem grande maximização do retorno, custo-benefício e contribuição estratégica em detrimento aos seus riscos.</a:t>
            </a:r>
          </a:p>
        </p:txBody>
      </p:sp>
      <p:sp>
        <p:nvSpPr>
          <p:cNvPr id="52230" name="Rectangle 2">
            <a:extLst>
              <a:ext uri="{FF2B5EF4-FFF2-40B4-BE49-F238E27FC236}">
                <a16:creationId xmlns:a16="http://schemas.microsoft.com/office/drawing/2014/main" xmlns="" id="{C9C45A54-692C-4226-BBED-E2BEF01B0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graphicFrame>
        <p:nvGraphicFramePr>
          <p:cNvPr id="52231" name="Objeto 2">
            <a:extLst>
              <a:ext uri="{FF2B5EF4-FFF2-40B4-BE49-F238E27FC236}">
                <a16:creationId xmlns:a16="http://schemas.microsoft.com/office/drawing/2014/main" xmlns="" id="{EE5F1F63-B232-4120-8C61-8440CF09A7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8050" y="2997200"/>
          <a:ext cx="7327900" cy="241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Visio" r:id="rId4" imgW="5398851" imgH="1785884" progId="Visio.Drawing.11">
                  <p:embed/>
                </p:oleObj>
              </mc:Choice>
              <mc:Fallback>
                <p:oleObj name="Visio" r:id="rId4" imgW="5398851" imgH="1785884" progId="Visio.Drawing.11">
                  <p:embed/>
                  <p:pic>
                    <p:nvPicPr>
                      <p:cNvPr id="52231" name="Objeto 2">
                        <a:extLst>
                          <a:ext uri="{FF2B5EF4-FFF2-40B4-BE49-F238E27FC236}">
                            <a16:creationId xmlns:a16="http://schemas.microsoft.com/office/drawing/2014/main" xmlns="" id="{EE5F1F63-B232-4120-8C61-8440CF09A7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2997200"/>
                        <a:ext cx="7327900" cy="241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2" name="Rectangle 4">
            <a:extLst>
              <a:ext uri="{FF2B5EF4-FFF2-40B4-BE49-F238E27FC236}">
                <a16:creationId xmlns:a16="http://schemas.microsoft.com/office/drawing/2014/main" xmlns="" id="{593F08E7-3065-40FB-99CB-09C755407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03591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F7566D45-53DA-45A2-AA07-97D5C7A5BE30}"/>
              </a:ext>
            </a:extLst>
          </p:cNvPr>
          <p:cNvSpPr/>
          <p:nvPr/>
        </p:nvSpPr>
        <p:spPr>
          <a:xfrm>
            <a:off x="0" y="836613"/>
            <a:ext cx="9144000" cy="4826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endParaRPr lang="pt-BR" dirty="0">
              <a:solidFill>
                <a:sysClr val="windowText" lastClr="000000"/>
              </a:solidFill>
              <a:ea typeface="Times New Roman" pitchFamily="18" charset="0"/>
            </a:endParaRPr>
          </a:p>
        </p:txBody>
      </p:sp>
      <p:pic>
        <p:nvPicPr>
          <p:cNvPr id="53251" name="Imagem 9">
            <a:extLst>
              <a:ext uri="{FF2B5EF4-FFF2-40B4-BE49-F238E27FC236}">
                <a16:creationId xmlns:a16="http://schemas.microsoft.com/office/drawing/2014/main" xmlns="" id="{8DA8D36F-DEE0-4AE2-AD68-533C7C78C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5732463"/>
            <a:ext cx="37306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CaixaDeTexto 4">
            <a:extLst>
              <a:ext uri="{FF2B5EF4-FFF2-40B4-BE49-F238E27FC236}">
                <a16:creationId xmlns:a16="http://schemas.microsoft.com/office/drawing/2014/main" xmlns="" id="{0721EB25-7264-46B5-BF11-E957B12F9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1775"/>
            <a:ext cx="8651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de-DE" altLang="en-US" b="1" dirty="0">
                <a:latin typeface="Calibri" panose="020F0502020204030204" pitchFamily="34" charset="0"/>
                <a:cs typeface="Arial" panose="020B0604020202020204" pitchFamily="34" charset="0"/>
              </a:rPr>
              <a:t>Balanceamento e Definição do Portfólio de Projetos</a:t>
            </a:r>
            <a:endParaRPr lang="pt-BR" alt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EACCD5A1-A4FD-4B03-B4F6-EA6E33F2A5D4}"/>
              </a:ext>
            </a:extLst>
          </p:cNvPr>
          <p:cNvSpPr/>
          <p:nvPr/>
        </p:nvSpPr>
        <p:spPr>
          <a:xfrm>
            <a:off x="250825" y="908050"/>
            <a:ext cx="864235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u="sng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Definição:</a:t>
            </a: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 Estabelecimento de quais projetos deverão compor o portfólio para um determinado plano estratégico ou período. Com base no resultado das atividades anteriores e na disponibilidade de recursos financeiros e recursos humanos qualificados e adequados a cada projeto, as lideranças deverão definir quais deles serão ser iniciados, prolongados, descontinuados ou interrompidos.</a:t>
            </a:r>
          </a:p>
        </p:txBody>
      </p:sp>
      <p:sp>
        <p:nvSpPr>
          <p:cNvPr id="53254" name="Rectangle 2">
            <a:extLst>
              <a:ext uri="{FF2B5EF4-FFF2-40B4-BE49-F238E27FC236}">
                <a16:creationId xmlns:a16="http://schemas.microsoft.com/office/drawing/2014/main" xmlns="" id="{A1366E1F-C654-4359-A0D5-2412AF35C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53255" name="Rectangle 4">
            <a:extLst>
              <a:ext uri="{FF2B5EF4-FFF2-40B4-BE49-F238E27FC236}">
                <a16:creationId xmlns:a16="http://schemas.microsoft.com/office/drawing/2014/main" xmlns="" id="{37EBB467-9EE6-4BE3-AC3F-AFDBF16CA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73098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1628D40D-BE0B-4C00-A379-9C6332CC52D2}"/>
              </a:ext>
            </a:extLst>
          </p:cNvPr>
          <p:cNvSpPr/>
          <p:nvPr/>
        </p:nvSpPr>
        <p:spPr>
          <a:xfrm>
            <a:off x="0" y="836613"/>
            <a:ext cx="9144000" cy="4826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endParaRPr lang="pt-BR" dirty="0">
              <a:solidFill>
                <a:sysClr val="windowText" lastClr="000000"/>
              </a:solidFill>
              <a:ea typeface="Times New Roman" pitchFamily="18" charset="0"/>
            </a:endParaRPr>
          </a:p>
        </p:txBody>
      </p:sp>
      <p:pic>
        <p:nvPicPr>
          <p:cNvPr id="54275" name="Imagem 9">
            <a:extLst>
              <a:ext uri="{FF2B5EF4-FFF2-40B4-BE49-F238E27FC236}">
                <a16:creationId xmlns:a16="http://schemas.microsoft.com/office/drawing/2014/main" xmlns="" id="{111CCE3F-8DB2-4968-BE95-913617F29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5732463"/>
            <a:ext cx="37306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CaixaDeTexto 4">
            <a:extLst>
              <a:ext uri="{FF2B5EF4-FFF2-40B4-BE49-F238E27FC236}">
                <a16:creationId xmlns:a16="http://schemas.microsoft.com/office/drawing/2014/main" xmlns="" id="{A2CDE0E5-33D8-419D-B147-94EFC642D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1775"/>
            <a:ext cx="8651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de-DE" altLang="en-US" b="1" dirty="0">
                <a:latin typeface="Calibri" panose="020F0502020204030204" pitchFamily="34" charset="0"/>
                <a:cs typeface="Arial" panose="020B0604020202020204" pitchFamily="34" charset="0"/>
              </a:rPr>
              <a:t>Programação Estratégica do Portfólio de Projetos</a:t>
            </a:r>
            <a:endParaRPr lang="pt-BR" alt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2294E3D7-2AA1-423C-973C-96A30676B69A}"/>
              </a:ext>
            </a:extLst>
          </p:cNvPr>
          <p:cNvSpPr/>
          <p:nvPr/>
        </p:nvSpPr>
        <p:spPr>
          <a:xfrm>
            <a:off x="250825" y="908050"/>
            <a:ext cx="8642350" cy="1201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u="sng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Definição:</a:t>
            </a:r>
            <a:r>
              <a:rPr lang="pt-BR" sz="2000" dirty="0">
                <a:solidFill>
                  <a:sysClr val="windowText" lastClr="000000"/>
                </a:solidFill>
                <a:latin typeface="+mj-lt"/>
                <a:ea typeface="Times New Roman" pitchFamily="18" charset="0"/>
              </a:rPr>
              <a:t> A materialização do portfólio de projetos é dada pela programação estratégica que corresponde a distribuição temporal dos projetos associando o nível de intensidade de gestão de cada projeto.</a:t>
            </a:r>
          </a:p>
        </p:txBody>
      </p:sp>
      <p:sp>
        <p:nvSpPr>
          <p:cNvPr id="54278" name="Rectangle 2">
            <a:extLst>
              <a:ext uri="{FF2B5EF4-FFF2-40B4-BE49-F238E27FC236}">
                <a16:creationId xmlns:a16="http://schemas.microsoft.com/office/drawing/2014/main" xmlns="" id="{C8ADF069-18B2-431E-B6F2-D394421C7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54279" name="Rectangle 4">
            <a:extLst>
              <a:ext uri="{FF2B5EF4-FFF2-40B4-BE49-F238E27FC236}">
                <a16:creationId xmlns:a16="http://schemas.microsoft.com/office/drawing/2014/main" xmlns="" id="{BBE8C805-594A-473C-AF54-7B8DB8B2C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pic>
        <p:nvPicPr>
          <p:cNvPr id="54280" name="Imagem 10">
            <a:extLst>
              <a:ext uri="{FF2B5EF4-FFF2-40B4-BE49-F238E27FC236}">
                <a16:creationId xmlns:a16="http://schemas.microsoft.com/office/drawing/2014/main" xmlns="" id="{28D96507-F500-49C6-96CD-AC2B38055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2349500"/>
            <a:ext cx="5832475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301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1979712" y="0"/>
            <a:ext cx="7166722" cy="620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 eaLnBrk="0" hangingPunct="0">
              <a:defRPr sz="2000" b="1">
                <a:solidFill>
                  <a:schemeClr val="bg1"/>
                </a:solidFill>
                <a:latin typeface="+mj-lt"/>
                <a:ea typeface="+mj-ea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algn="r"/>
            <a:r>
              <a:rPr lang="pt-BR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Portfólio x Programa x Projetos</a:t>
            </a:r>
          </a:p>
        </p:txBody>
      </p:sp>
      <p:pic>
        <p:nvPicPr>
          <p:cNvPr id="23554" name="Picture 2" descr="Resultado de imagem para conceito de projeto programa e portfol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488832" cy="508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07F119C-9F17-4235-92CF-BFB445486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115" y="600607"/>
            <a:ext cx="2575319" cy="83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21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1979712" y="0"/>
            <a:ext cx="7166722" cy="620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 eaLnBrk="0" hangingPunct="0">
              <a:defRPr sz="2000" b="1">
                <a:solidFill>
                  <a:schemeClr val="bg1"/>
                </a:solidFill>
                <a:latin typeface="+mj-lt"/>
                <a:ea typeface="+mj-ea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algn="r"/>
            <a:r>
              <a:rPr lang="pt-BR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Ideias em Projetos</a:t>
            </a:r>
          </a:p>
        </p:txBody>
      </p:sp>
      <p:pic>
        <p:nvPicPr>
          <p:cNvPr id="24578" name="Picture 2" descr="Resultado de imagem para gestão do portfólio de proje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5473"/>
            <a:ext cx="4680520" cy="638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251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1979712" y="0"/>
            <a:ext cx="7166722" cy="620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 eaLnBrk="0" hangingPunct="0">
              <a:defRPr sz="2000" b="1">
                <a:solidFill>
                  <a:schemeClr val="bg1"/>
                </a:solidFill>
                <a:latin typeface="+mj-lt"/>
                <a:ea typeface="+mj-ea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algn="r"/>
            <a:r>
              <a:rPr lang="pt-BR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Priorização dos projetos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1520" y="1124744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Calibri" panose="020F0502020204030204" pitchFamily="34" charset="0"/>
              </a:rPr>
              <a:t>Um dos principais desafios das organizações está na sua </a:t>
            </a:r>
            <a:r>
              <a:rPr lang="pt-BR" sz="2400" b="1" u="sng" dirty="0">
                <a:latin typeface="Calibri" panose="020F0502020204030204" pitchFamily="34" charset="0"/>
              </a:rPr>
              <a:t>capacidade de fazer escolhas certas e consistentes</a:t>
            </a:r>
            <a:r>
              <a:rPr lang="pt-BR" sz="2400" dirty="0">
                <a:latin typeface="Calibri" panose="020F0502020204030204" pitchFamily="34" charset="0"/>
              </a:rPr>
              <a:t>, de modo alinhado com seu direcionamento estratégico. Provavelmente, um dos maiores desafios intelectuais da ciência e tecnologia está em como tomar decisões certas, dada uma situação específica 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520" y="357214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Calibri" panose="020F0502020204030204" pitchFamily="34" charset="0"/>
              </a:rPr>
              <a:t>A priorização dos projetos em um portfólio nada mais é do que uma </a:t>
            </a:r>
            <a:r>
              <a:rPr lang="pt-BR" sz="2400" b="1" u="sng" dirty="0">
                <a:latin typeface="Calibri" panose="020F0502020204030204" pitchFamily="34" charset="0"/>
              </a:rPr>
              <a:t>ordenação baseada em uma relação entre os custos e os benefícios de cada projeto</a:t>
            </a:r>
            <a:r>
              <a:rPr lang="pt-BR" sz="2400" dirty="0">
                <a:latin typeface="Calibri" panose="020F0502020204030204" pitchFamily="34" charset="0"/>
              </a:rPr>
              <a:t>. Terão maior prioridade os projetos em que os benefícios crescem em relação aos custos. </a:t>
            </a:r>
          </a:p>
        </p:txBody>
      </p:sp>
    </p:spTree>
    <p:extLst>
      <p:ext uri="{BB962C8B-B14F-4D97-AF65-F5344CB8AC3E}">
        <p14:creationId xmlns:p14="http://schemas.microsoft.com/office/powerpoint/2010/main" val="1149897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 bwMode="auto">
          <a:xfrm>
            <a:off x="1979712" y="0"/>
            <a:ext cx="7166722" cy="620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 eaLnBrk="0" hangingPunct="0">
              <a:defRPr sz="2000" b="1">
                <a:solidFill>
                  <a:schemeClr val="bg1"/>
                </a:solidFill>
                <a:latin typeface="+mj-lt"/>
                <a:ea typeface="+mj-ea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algn="r"/>
            <a:r>
              <a:rPr lang="pt-BR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Gestão do Portfólio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xmlns="" id="{D777B3D2-7C51-4B59-8410-8708DD68B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5" y="764704"/>
            <a:ext cx="9144000" cy="38117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B1574A7-BDD5-4159-8BD1-08FC9865F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" y="4867304"/>
            <a:ext cx="9144000" cy="1558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940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 bwMode="auto">
          <a:xfrm>
            <a:off x="1979712" y="0"/>
            <a:ext cx="7166722" cy="620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 eaLnBrk="0" hangingPunct="0">
              <a:defRPr sz="2000" b="1">
                <a:solidFill>
                  <a:schemeClr val="bg1"/>
                </a:solidFill>
                <a:latin typeface="+mj-lt"/>
                <a:ea typeface="+mj-ea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algn="r"/>
            <a:r>
              <a:rPr lang="pt-BR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Programação Estratégica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xmlns="" id="{7AE2C955-E306-4ADD-9CEA-4C34BA97D0EA}"/>
              </a:ext>
            </a:extLst>
          </p:cNvPr>
          <p:cNvGrpSpPr/>
          <p:nvPr/>
        </p:nvGrpSpPr>
        <p:grpSpPr>
          <a:xfrm>
            <a:off x="0" y="1340768"/>
            <a:ext cx="9155718" cy="4392488"/>
            <a:chOff x="0" y="1340768"/>
            <a:chExt cx="9155718" cy="4392488"/>
          </a:xfrm>
        </p:grpSpPr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xmlns="" id="{D9ECF309-A450-449C-AD80-263428C063F6}"/>
                </a:ext>
              </a:extLst>
            </p:cNvPr>
            <p:cNvGrpSpPr/>
            <p:nvPr/>
          </p:nvGrpSpPr>
          <p:grpSpPr>
            <a:xfrm>
              <a:off x="0" y="1340768"/>
              <a:ext cx="9155718" cy="4392488"/>
              <a:chOff x="0" y="1340768"/>
              <a:chExt cx="9155718" cy="4392488"/>
            </a:xfrm>
          </p:grpSpPr>
          <p:pic>
            <p:nvPicPr>
              <p:cNvPr id="4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340768"/>
                <a:ext cx="9155718" cy="4392488"/>
              </a:xfrm>
              <a:prstGeom prst="rect">
                <a:avLst/>
              </a:prstGeom>
            </p:spPr>
          </p:pic>
          <p:sp>
            <p:nvSpPr>
              <p:cNvPr id="2" name="Retângulo 1"/>
              <p:cNvSpPr/>
              <p:nvPr/>
            </p:nvSpPr>
            <p:spPr>
              <a:xfrm>
                <a:off x="19250" y="1340768"/>
                <a:ext cx="1312390" cy="7649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3" name="Imagem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020" y="1383901"/>
                <a:ext cx="550579" cy="692972"/>
              </a:xfrm>
              <a:prstGeom prst="rect">
                <a:avLst/>
              </a:prstGeom>
            </p:spPr>
          </p:pic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xmlns="" id="{41F253D9-59C2-4013-8193-10FBE3E1483B}"/>
                  </a:ext>
                </a:extLst>
              </p:cNvPr>
              <p:cNvSpPr/>
              <p:nvPr/>
            </p:nvSpPr>
            <p:spPr>
              <a:xfrm>
                <a:off x="421020" y="1383901"/>
                <a:ext cx="550579" cy="6049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7" name="Imagem 6">
              <a:extLst>
                <a:ext uri="{FF2B5EF4-FFF2-40B4-BE49-F238E27FC236}">
                  <a16:creationId xmlns:a16="http://schemas.microsoft.com/office/drawing/2014/main" xmlns="" id="{D79B2984-BC57-454A-BBDB-F01678235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562" y="1340768"/>
              <a:ext cx="1224136" cy="5222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3750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 bwMode="auto">
          <a:xfrm>
            <a:off x="1979712" y="0"/>
            <a:ext cx="7166722" cy="620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 eaLnBrk="0" hangingPunct="0">
              <a:defRPr sz="2000" b="1">
                <a:solidFill>
                  <a:schemeClr val="bg1"/>
                </a:solidFill>
                <a:latin typeface="+mj-lt"/>
                <a:ea typeface="+mj-ea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algn="r"/>
            <a:r>
              <a:rPr lang="pt-BR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Lógica do planejamento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36512" y="1172320"/>
            <a:ext cx="9144000" cy="482580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pt-BR" dirty="0">
              <a:solidFill>
                <a:schemeClr val="tx1"/>
              </a:solidFill>
              <a:ea typeface="Times New Roman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776104"/>
            <a:ext cx="6019154" cy="4694904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086" y="3123556"/>
            <a:ext cx="9127406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 algn="ctr">
              <a:buNone/>
              <a:defRPr sz="24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pt-BR" sz="2000" dirty="0"/>
              <a:t>“</a:t>
            </a:r>
            <a:r>
              <a:rPr lang="pt-BR" sz="2000" b="1" dirty="0"/>
              <a:t>Projeto</a:t>
            </a:r>
            <a:r>
              <a:rPr lang="pt-BR" sz="2000" dirty="0"/>
              <a:t> </a:t>
            </a:r>
            <a:r>
              <a:rPr lang="pt-BR" sz="2000" b="1" dirty="0"/>
              <a:t>Estratégico</a:t>
            </a:r>
            <a:r>
              <a:rPr lang="pt-BR" sz="2000" dirty="0"/>
              <a:t> é um esforço temporário empreendido para criar um produto, serviço ou resultado exclusivo - alcance de objetivos”.</a:t>
            </a:r>
          </a:p>
          <a:p>
            <a:pPr algn="r"/>
            <a:r>
              <a:rPr lang="pt-BR" sz="1200" b="1" dirty="0"/>
              <a:t>(PMBOK Guide, 2008)</a:t>
            </a:r>
          </a:p>
        </p:txBody>
      </p:sp>
    </p:spTree>
    <p:extLst>
      <p:ext uri="{BB962C8B-B14F-4D97-AF65-F5344CB8AC3E}">
        <p14:creationId xmlns:p14="http://schemas.microsoft.com/office/powerpoint/2010/main" val="166540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506C4FA-7453-46E8-BFD9-888C730BF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44"/>
            <a:ext cx="9144000" cy="6733911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323528" y="1743618"/>
            <a:ext cx="8707490" cy="4964706"/>
            <a:chOff x="323528" y="1743618"/>
            <a:chExt cx="8707490" cy="4964706"/>
          </a:xfrm>
        </p:grpSpPr>
        <p:sp>
          <p:nvSpPr>
            <p:cNvPr id="7" name="Oval 2"/>
            <p:cNvSpPr/>
            <p:nvPr/>
          </p:nvSpPr>
          <p:spPr>
            <a:xfrm>
              <a:off x="323528" y="1772816"/>
              <a:ext cx="342934" cy="29271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Oval 2"/>
            <p:cNvSpPr/>
            <p:nvPr/>
          </p:nvSpPr>
          <p:spPr>
            <a:xfrm>
              <a:off x="3378412" y="1745329"/>
              <a:ext cx="288032" cy="32020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" name="Oval 2"/>
            <p:cNvSpPr/>
            <p:nvPr/>
          </p:nvSpPr>
          <p:spPr>
            <a:xfrm>
              <a:off x="6147563" y="1743618"/>
              <a:ext cx="305258" cy="30439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Oval 2"/>
            <p:cNvSpPr/>
            <p:nvPr/>
          </p:nvSpPr>
          <p:spPr>
            <a:xfrm>
              <a:off x="1584253" y="2765623"/>
              <a:ext cx="288032" cy="32559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3" name="Oval 2"/>
            <p:cNvSpPr/>
            <p:nvPr/>
          </p:nvSpPr>
          <p:spPr>
            <a:xfrm>
              <a:off x="5811453" y="2805551"/>
              <a:ext cx="288032" cy="27572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8" name="Oval 2"/>
            <p:cNvSpPr/>
            <p:nvPr/>
          </p:nvSpPr>
          <p:spPr>
            <a:xfrm>
              <a:off x="2994362" y="2779037"/>
              <a:ext cx="288032" cy="27572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9" name="Oval 2"/>
            <p:cNvSpPr/>
            <p:nvPr/>
          </p:nvSpPr>
          <p:spPr>
            <a:xfrm>
              <a:off x="4434169" y="2797203"/>
              <a:ext cx="288032" cy="27572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0" name="Oval 2"/>
            <p:cNvSpPr/>
            <p:nvPr/>
          </p:nvSpPr>
          <p:spPr>
            <a:xfrm>
              <a:off x="7221562" y="2779178"/>
              <a:ext cx="288032" cy="27572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1" name="Oval 2"/>
            <p:cNvSpPr/>
            <p:nvPr/>
          </p:nvSpPr>
          <p:spPr>
            <a:xfrm>
              <a:off x="8742986" y="2797266"/>
              <a:ext cx="288032" cy="27572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2" name="Oval 2"/>
            <p:cNvSpPr/>
            <p:nvPr/>
          </p:nvSpPr>
          <p:spPr>
            <a:xfrm>
              <a:off x="1515378" y="5085482"/>
              <a:ext cx="642297" cy="25378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34" name="Oval 2"/>
            <p:cNvSpPr/>
            <p:nvPr/>
          </p:nvSpPr>
          <p:spPr>
            <a:xfrm>
              <a:off x="2959908" y="5069874"/>
              <a:ext cx="644971" cy="24946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35" name="Oval 2"/>
            <p:cNvSpPr/>
            <p:nvPr/>
          </p:nvSpPr>
          <p:spPr>
            <a:xfrm>
              <a:off x="4401052" y="5022664"/>
              <a:ext cx="642297" cy="25378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36" name="Oval 2"/>
            <p:cNvSpPr/>
            <p:nvPr/>
          </p:nvSpPr>
          <p:spPr>
            <a:xfrm>
              <a:off x="5778336" y="5022663"/>
              <a:ext cx="642297" cy="25378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37" name="Oval 2"/>
            <p:cNvSpPr/>
            <p:nvPr/>
          </p:nvSpPr>
          <p:spPr>
            <a:xfrm>
              <a:off x="7269454" y="5061201"/>
              <a:ext cx="642297" cy="25378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38" name="Oval 2"/>
            <p:cNvSpPr/>
            <p:nvPr/>
          </p:nvSpPr>
          <p:spPr>
            <a:xfrm>
              <a:off x="893771" y="6381328"/>
              <a:ext cx="642297" cy="25378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39" name="Oval 2"/>
            <p:cNvSpPr/>
            <p:nvPr/>
          </p:nvSpPr>
          <p:spPr>
            <a:xfrm>
              <a:off x="2636647" y="6454537"/>
              <a:ext cx="642297" cy="25378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40" name="Oval 2"/>
            <p:cNvSpPr/>
            <p:nvPr/>
          </p:nvSpPr>
          <p:spPr>
            <a:xfrm>
              <a:off x="4398900" y="6381328"/>
              <a:ext cx="642297" cy="25378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41" name="Oval 2"/>
            <p:cNvSpPr/>
            <p:nvPr/>
          </p:nvSpPr>
          <p:spPr>
            <a:xfrm>
              <a:off x="6300192" y="6381327"/>
              <a:ext cx="642297" cy="25378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42" name="Oval 2"/>
            <p:cNvSpPr/>
            <p:nvPr/>
          </p:nvSpPr>
          <p:spPr>
            <a:xfrm>
              <a:off x="8045033" y="6366213"/>
              <a:ext cx="642297" cy="25378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807738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69AF69C44E1FE41BC56C818C228C3F9" ma:contentTypeVersion="1" ma:contentTypeDescription="Crie um novo documento." ma:contentTypeScope="" ma:versionID="03f31a1f9f07937cd9587c1dd6282887">
  <xsd:schema xmlns:xsd="http://www.w3.org/2001/XMLSchema" xmlns:xs="http://www.w3.org/2001/XMLSchema" xmlns:p="http://schemas.microsoft.com/office/2006/metadata/properties" xmlns:ns3="a505c675-3134-47e1-adcd-180fb849674c" targetNamespace="http://schemas.microsoft.com/office/2006/metadata/properties" ma:root="true" ma:fieldsID="ddd0f914a1061c9e4ffa23eb9e83f129" ns3:_="">
    <xsd:import namespace="a505c675-3134-47e1-adcd-180fb849674c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05c675-3134-47e1-adcd-180fb849674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552F20-5DE9-4412-B4B1-CFEB6F609A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FFC695-D25E-4FF0-B518-EF3A2A55C9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05c675-3134-47e1-adcd-180fb84967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B97F39-238C-46EB-B7E1-5378C595A423}">
  <ds:schemaRefs>
    <ds:schemaRef ds:uri="a505c675-3134-47e1-adcd-180fb849674c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19394</TotalTime>
  <Words>1241</Words>
  <Application>Microsoft Office PowerPoint</Application>
  <PresentationFormat>Apresentação na tela (4:3)</PresentationFormat>
  <Paragraphs>119</Paragraphs>
  <Slides>28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Design padrão</vt:lpstr>
      <vt:lpstr>Visio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Métodos Assessoria &amp; Capacitação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Fábio Zimmermann</dc:creator>
  <cp:lastModifiedBy>Sharon Landgraf Schlup</cp:lastModifiedBy>
  <cp:revision>359</cp:revision>
  <dcterms:created xsi:type="dcterms:W3CDTF">2005-06-07T12:56:18Z</dcterms:created>
  <dcterms:modified xsi:type="dcterms:W3CDTF">2017-06-27T18:58:59Z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0x010100369AF69C44E1FE41BC56C818C228C3F9</vt:lpwstr>
  </property>
</Properties>
</file>