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706" r:id="rId5"/>
    <p:sldId id="739" r:id="rId6"/>
    <p:sldId id="740" r:id="rId7"/>
    <p:sldId id="741" r:id="rId8"/>
    <p:sldId id="742" r:id="rId9"/>
    <p:sldId id="738" r:id="rId10"/>
    <p:sldId id="737" r:id="rId11"/>
    <p:sldId id="734" r:id="rId12"/>
    <p:sldId id="726" r:id="rId13"/>
    <p:sldId id="672" r:id="rId14"/>
    <p:sldId id="733" r:id="rId15"/>
    <p:sldId id="732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10" d="100"/>
          <a:sy n="110" d="100"/>
        </p:scale>
        <p:origin x="1656" y="78"/>
      </p:cViewPr>
      <p:guideLst>
        <p:guide orient="horz" pos="2160"/>
        <p:guide orient="horz" pos="436"/>
        <p:guide orient="horz" pos="527"/>
        <p:guide orient="horz" pos="3657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54B3A-98EC-46AE-ABC0-AA167BE11B0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82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37CF95-58FA-449A-9BD2-3FC0E1133D2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957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 txBox="1">
            <a:spLocks/>
          </p:cNvSpPr>
          <p:nvPr userDrawn="1"/>
        </p:nvSpPr>
        <p:spPr bwMode="auto">
          <a:xfrm>
            <a:off x="8675688" y="6597352"/>
            <a:ext cx="473291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Futura Md BT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02269946-4305-439D-A108-1A23AEA7F668}" type="slidenum">
              <a:rPr lang="pt-BR" b="1" smtClean="0">
                <a:latin typeface="Calibri" panose="020F0502020204030204" pitchFamily="34" charset="0"/>
              </a:rPr>
              <a:pPr/>
              <a:t>‹nº›</a:t>
            </a:fld>
            <a:endParaRPr lang="pt-BR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package" Target="../embeddings/Microsoft_Visio_Drawing1.vsdx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07536905"/>
              </p:ext>
            </p:extLst>
          </p:nvPr>
        </p:nvGraphicFramePr>
        <p:xfrm>
          <a:off x="4762" y="6350"/>
          <a:ext cx="9139237" cy="88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Visio" r:id="rId5" imgW="4838700" imgH="470059" progId="Visio.Drawing.15">
                  <p:embed/>
                </p:oleObj>
              </mc:Choice>
              <mc:Fallback>
                <p:oleObj name="Visio" r:id="rId5" imgW="4838700" imgH="470059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" y="6350"/>
                        <a:ext cx="9139237" cy="882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../SECOM-PR/2.3.PORTF&#211;LIO_PROJETOS/S&#233;rie%20Criatividade%20&amp;%20Inova&#231;&#227;o%20-%20De%20onde%20vem%20as%20boas%20ideias%20-%20Steven%20Johnson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74" y="0"/>
            <a:ext cx="9163974" cy="685900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2060848"/>
            <a:ext cx="9144000" cy="165618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Construindo Portfólio de Projetos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Instituto Federal do Rio de Janeiro - IFRJ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4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Como surgem as grandes ideias</a:t>
            </a:r>
          </a:p>
        </p:txBody>
      </p:sp>
      <p:pic>
        <p:nvPicPr>
          <p:cNvPr id="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5" y="1412776"/>
            <a:ext cx="747526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810D6D8-A988-41A2-B10B-B1CD5C4E9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5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0974" y="69153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rgbClr val="E46C0A"/>
                </a:solidFill>
                <a:latin typeface="Calibri" panose="020F0502020204030204" pitchFamily="34" charset="0"/>
              </a:rPr>
              <a:t>Roteiro do Trabalho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Lógica do planejamento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7179" y="1315278"/>
            <a:ext cx="7923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Formação de 3 grupos de trabalho. 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25155" y="25166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23032"/>
              </p:ext>
            </p:extLst>
          </p:nvPr>
        </p:nvGraphicFramePr>
        <p:xfrm>
          <a:off x="5292080" y="1628272"/>
          <a:ext cx="26289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Visio" r:id="rId3" imgW="13214380" imgH="13125381" progId="Visio.Drawing.11">
                  <p:embed/>
                </p:oleObj>
              </mc:Choice>
              <mc:Fallback>
                <p:oleObj name="Visio" r:id="rId3" imgW="13214380" imgH="131253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628272"/>
                        <a:ext cx="2628900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69514" y="3672926"/>
            <a:ext cx="8734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Serão 3 rodadas.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Cada rodada com 30 minutos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Consolidação final das propostas de projetos.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3ADE75B-1971-4B9E-B33E-2349B049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5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7544" y="6926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rgbClr val="E46C0A"/>
                </a:solidFill>
                <a:latin typeface="Calibri" panose="020F0502020204030204" pitchFamily="34" charset="0"/>
              </a:rPr>
              <a:t>MATRIZ SWOT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Método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105"/>
            <a:ext cx="4877314" cy="34269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51" y="289395"/>
            <a:ext cx="1651897" cy="115342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24958"/>
            <a:ext cx="1584176" cy="6483306"/>
          </a:xfrm>
          <a:prstGeom prst="rect">
            <a:avLst/>
          </a:prstGeom>
        </p:spPr>
      </p:pic>
      <p:cxnSp>
        <p:nvCxnSpPr>
          <p:cNvPr id="8" name="Conector de seta reta 7"/>
          <p:cNvCxnSpPr>
            <a:endCxn id="6" idx="1"/>
          </p:cNvCxnSpPr>
          <p:nvPr/>
        </p:nvCxnSpPr>
        <p:spPr>
          <a:xfrm flipV="1">
            <a:off x="539552" y="866105"/>
            <a:ext cx="3206499" cy="762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endCxn id="7" idx="1"/>
          </p:cNvCxnSpPr>
          <p:nvPr/>
        </p:nvCxnSpPr>
        <p:spPr>
          <a:xfrm>
            <a:off x="539552" y="2852936"/>
            <a:ext cx="5256584" cy="61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Conceitos básicos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</a:rPr>
              <a:t>PROJETO: </a:t>
            </a:r>
            <a:r>
              <a:rPr lang="pt-BR" sz="2400" dirty="0">
                <a:latin typeface="Calibri" panose="020F0502020204030204" pitchFamily="34" charset="0"/>
              </a:rPr>
              <a:t>“esforço temporário empreendido para criar um novo produto, serviço ou resultado exclusivo”.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235878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PROGRAMA: </a:t>
            </a:r>
            <a:r>
              <a:rPr lang="pt-BR" sz="2400" dirty="0">
                <a:latin typeface="Calibri" panose="020F0502020204030204" pitchFamily="34" charset="0"/>
              </a:rPr>
              <a:t>é o conjunto de projetos coordenados entre si de forma articulada e dinâmica e que visam objetivos comuns. 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359283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PORTFÓLIO: </a:t>
            </a:r>
            <a:r>
              <a:rPr lang="pt-BR" sz="2400" dirty="0">
                <a:latin typeface="Calibri" panose="020F0502020204030204" pitchFamily="34" charset="0"/>
              </a:rPr>
              <a:t>consiste no agrupamento de programas e projetos com objetivo de ter sucesso no desenvolvimento de produtos ou serviços e maximização da eficiência na corporação.</a:t>
            </a:r>
          </a:p>
        </p:txBody>
      </p:sp>
    </p:spTree>
    <p:extLst>
      <p:ext uri="{BB962C8B-B14F-4D97-AF65-F5344CB8AC3E}">
        <p14:creationId xmlns:p14="http://schemas.microsoft.com/office/powerpoint/2010/main" val="4646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Portfólio x Programa x Projetos</a:t>
            </a:r>
          </a:p>
        </p:txBody>
      </p:sp>
      <p:pic>
        <p:nvPicPr>
          <p:cNvPr id="23554" name="Picture 2" descr="Resultado de imagem para conceito de projeto programa e portf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2" cy="50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07F119C-9F17-4235-92CF-BFB445486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Ideias em Projetos</a:t>
            </a:r>
          </a:p>
        </p:txBody>
      </p:sp>
      <p:pic>
        <p:nvPicPr>
          <p:cNvPr id="24578" name="Picture 2" descr="Resultado de imagem para gestão do portfólio de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473"/>
            <a:ext cx="4680520" cy="63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5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Priorização dos projetos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12474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</a:rPr>
              <a:t>Um dos principais desafios das organizações está na sua </a:t>
            </a:r>
            <a:r>
              <a:rPr lang="pt-BR" sz="2400" b="1" u="sng" dirty="0">
                <a:latin typeface="Calibri" panose="020F0502020204030204" pitchFamily="34" charset="0"/>
              </a:rPr>
              <a:t>capacidade de fazer escolhas certas e consistentes</a:t>
            </a:r>
            <a:r>
              <a:rPr lang="pt-BR" sz="2400" dirty="0">
                <a:latin typeface="Calibri" panose="020F0502020204030204" pitchFamily="34" charset="0"/>
              </a:rPr>
              <a:t>, de modo alinhado com seu direcionamento estratégico. Provavelmente, um dos maiores desafios intelectuais da ciência e tecnologia está em como tomar decisões certas, dada uma situação específica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35721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</a:rPr>
              <a:t>A priorização dos projetos em um portfólio nada mais é do que uma </a:t>
            </a:r>
            <a:r>
              <a:rPr lang="pt-BR" sz="2400" b="1" u="sng" dirty="0">
                <a:latin typeface="Calibri" panose="020F0502020204030204" pitchFamily="34" charset="0"/>
              </a:rPr>
              <a:t>ordenação baseada em uma relação entre os custos e os benefícios de cada projeto</a:t>
            </a:r>
            <a:r>
              <a:rPr lang="pt-BR" sz="2400" dirty="0">
                <a:latin typeface="Calibri" panose="020F0502020204030204" pitchFamily="34" charset="0"/>
              </a:rPr>
              <a:t>. Terão maior prioridade os projetos em que os benefícios crescem em relação aos custos. </a:t>
            </a:r>
          </a:p>
        </p:txBody>
      </p:sp>
    </p:spTree>
    <p:extLst>
      <p:ext uri="{BB962C8B-B14F-4D97-AF65-F5344CB8AC3E}">
        <p14:creationId xmlns:p14="http://schemas.microsoft.com/office/powerpoint/2010/main" val="114989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Gestão do Portfólio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D777B3D2-7C51-4B59-8410-8708DD68B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" y="764704"/>
            <a:ext cx="9144000" cy="3811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1574A7-BDD5-4159-8BD1-08FC9865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" y="4867304"/>
            <a:ext cx="9144000" cy="155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4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Programação Estratégica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7AE2C955-E306-4ADD-9CEA-4C34BA97D0EA}"/>
              </a:ext>
            </a:extLst>
          </p:cNvPr>
          <p:cNvGrpSpPr/>
          <p:nvPr/>
        </p:nvGrpSpPr>
        <p:grpSpPr>
          <a:xfrm>
            <a:off x="0" y="1340768"/>
            <a:ext cx="9155718" cy="4392488"/>
            <a:chOff x="0" y="1340768"/>
            <a:chExt cx="9155718" cy="4392488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xmlns="" id="{D9ECF309-A450-449C-AD80-263428C063F6}"/>
                </a:ext>
              </a:extLst>
            </p:cNvPr>
            <p:cNvGrpSpPr/>
            <p:nvPr/>
          </p:nvGrpSpPr>
          <p:grpSpPr>
            <a:xfrm>
              <a:off x="0" y="1340768"/>
              <a:ext cx="9155718" cy="4392488"/>
              <a:chOff x="0" y="1340768"/>
              <a:chExt cx="9155718" cy="4392488"/>
            </a:xfrm>
          </p:grpSpPr>
          <p:pic>
            <p:nvPicPr>
              <p:cNvPr id="4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40768"/>
                <a:ext cx="9155718" cy="4392488"/>
              </a:xfrm>
              <a:prstGeom prst="rect">
                <a:avLst/>
              </a:prstGeom>
            </p:spPr>
          </p:pic>
          <p:sp>
            <p:nvSpPr>
              <p:cNvPr id="2" name="Retângulo 1"/>
              <p:cNvSpPr/>
              <p:nvPr/>
            </p:nvSpPr>
            <p:spPr>
              <a:xfrm>
                <a:off x="19250" y="1340768"/>
                <a:ext cx="1312390" cy="7649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20" y="1383901"/>
                <a:ext cx="550579" cy="692972"/>
              </a:xfrm>
              <a:prstGeom prst="rect">
                <a:avLst/>
              </a:prstGeom>
            </p:spPr>
          </p:pic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xmlns="" id="{41F253D9-59C2-4013-8193-10FBE3E1483B}"/>
                  </a:ext>
                </a:extLst>
              </p:cNvPr>
              <p:cNvSpPr/>
              <p:nvPr/>
            </p:nvSpPr>
            <p:spPr>
              <a:xfrm>
                <a:off x="421020" y="1383901"/>
                <a:ext cx="550579" cy="6049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79B2984-BC57-454A-BBDB-F01678235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62" y="1340768"/>
              <a:ext cx="1224136" cy="522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75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Lógica do planejamento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512" y="1172320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76104"/>
            <a:ext cx="6019154" cy="469490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086" y="3123556"/>
            <a:ext cx="912740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pt-BR" sz="2000" dirty="0"/>
              <a:t>“</a:t>
            </a:r>
            <a:r>
              <a:rPr lang="pt-BR" sz="2000" b="1" dirty="0"/>
              <a:t>Projeto</a:t>
            </a:r>
            <a:r>
              <a:rPr lang="pt-BR" sz="2000" dirty="0"/>
              <a:t> </a:t>
            </a:r>
            <a:r>
              <a:rPr lang="pt-BR" sz="2000" b="1" dirty="0"/>
              <a:t>Estratégico</a:t>
            </a:r>
            <a:r>
              <a:rPr lang="pt-BR" sz="2000" dirty="0"/>
              <a:t> é um esforço temporário empreendido para criar um produto, serviço ou resultado exclusivo - alcance de objetivos”.</a:t>
            </a:r>
          </a:p>
          <a:p>
            <a:pPr algn="r"/>
            <a:r>
              <a:rPr lang="pt-BR" sz="1200" b="1" dirty="0"/>
              <a:t>(PMBOK Guide, 2008)</a:t>
            </a:r>
          </a:p>
        </p:txBody>
      </p:sp>
    </p:spTree>
    <p:extLst>
      <p:ext uri="{BB962C8B-B14F-4D97-AF65-F5344CB8AC3E}">
        <p14:creationId xmlns:p14="http://schemas.microsoft.com/office/powerpoint/2010/main" val="16654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506C4FA-7453-46E8-BFD9-888C730BF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4"/>
            <a:ext cx="9144000" cy="673391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23528" y="1743618"/>
            <a:ext cx="8707490" cy="4964706"/>
            <a:chOff x="323528" y="1743618"/>
            <a:chExt cx="8707490" cy="4964706"/>
          </a:xfrm>
        </p:grpSpPr>
        <p:sp>
          <p:nvSpPr>
            <p:cNvPr id="7" name="Oval 2"/>
            <p:cNvSpPr/>
            <p:nvPr/>
          </p:nvSpPr>
          <p:spPr>
            <a:xfrm>
              <a:off x="323528" y="1772816"/>
              <a:ext cx="342934" cy="292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2"/>
            <p:cNvSpPr/>
            <p:nvPr/>
          </p:nvSpPr>
          <p:spPr>
            <a:xfrm>
              <a:off x="3378412" y="1745329"/>
              <a:ext cx="288032" cy="3202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Oval 2"/>
            <p:cNvSpPr/>
            <p:nvPr/>
          </p:nvSpPr>
          <p:spPr>
            <a:xfrm>
              <a:off x="6147563" y="1743618"/>
              <a:ext cx="305258" cy="304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2"/>
            <p:cNvSpPr/>
            <p:nvPr/>
          </p:nvSpPr>
          <p:spPr>
            <a:xfrm>
              <a:off x="1584253" y="2765623"/>
              <a:ext cx="288032" cy="3255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2"/>
            <p:cNvSpPr/>
            <p:nvPr/>
          </p:nvSpPr>
          <p:spPr>
            <a:xfrm>
              <a:off x="5811453" y="2805551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8" name="Oval 2"/>
            <p:cNvSpPr/>
            <p:nvPr/>
          </p:nvSpPr>
          <p:spPr>
            <a:xfrm>
              <a:off x="2994362" y="2779037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Oval 2"/>
            <p:cNvSpPr/>
            <p:nvPr/>
          </p:nvSpPr>
          <p:spPr>
            <a:xfrm>
              <a:off x="4434169" y="2797203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Oval 2"/>
            <p:cNvSpPr/>
            <p:nvPr/>
          </p:nvSpPr>
          <p:spPr>
            <a:xfrm>
              <a:off x="7221562" y="2779178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Oval 2"/>
            <p:cNvSpPr/>
            <p:nvPr/>
          </p:nvSpPr>
          <p:spPr>
            <a:xfrm>
              <a:off x="8742986" y="2797266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Oval 2"/>
            <p:cNvSpPr/>
            <p:nvPr/>
          </p:nvSpPr>
          <p:spPr>
            <a:xfrm>
              <a:off x="1515378" y="5085482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4" name="Oval 2"/>
            <p:cNvSpPr/>
            <p:nvPr/>
          </p:nvSpPr>
          <p:spPr>
            <a:xfrm>
              <a:off x="2959908" y="5069874"/>
              <a:ext cx="644971" cy="24946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5" name="Oval 2"/>
            <p:cNvSpPr/>
            <p:nvPr/>
          </p:nvSpPr>
          <p:spPr>
            <a:xfrm>
              <a:off x="4401052" y="5022664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6" name="Oval 2"/>
            <p:cNvSpPr/>
            <p:nvPr/>
          </p:nvSpPr>
          <p:spPr>
            <a:xfrm>
              <a:off x="5778336" y="5022663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7" name="Oval 2"/>
            <p:cNvSpPr/>
            <p:nvPr/>
          </p:nvSpPr>
          <p:spPr>
            <a:xfrm>
              <a:off x="7269454" y="5061201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8" name="Oval 2"/>
            <p:cNvSpPr/>
            <p:nvPr/>
          </p:nvSpPr>
          <p:spPr>
            <a:xfrm>
              <a:off x="893771" y="6381328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9" name="Oval 2"/>
            <p:cNvSpPr/>
            <p:nvPr/>
          </p:nvSpPr>
          <p:spPr>
            <a:xfrm>
              <a:off x="2636647" y="6454537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0" name="Oval 2"/>
            <p:cNvSpPr/>
            <p:nvPr/>
          </p:nvSpPr>
          <p:spPr>
            <a:xfrm>
              <a:off x="4398900" y="6381328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41" name="Oval 2"/>
            <p:cNvSpPr/>
            <p:nvPr/>
          </p:nvSpPr>
          <p:spPr>
            <a:xfrm>
              <a:off x="6300192" y="6381327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42" name="Oval 2"/>
            <p:cNvSpPr/>
            <p:nvPr/>
          </p:nvSpPr>
          <p:spPr>
            <a:xfrm>
              <a:off x="8045033" y="6366213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0773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AF69C44E1FE41BC56C818C228C3F9" ma:contentTypeVersion="1" ma:contentTypeDescription="Crie um novo documento." ma:contentTypeScope="" ma:versionID="03f31a1f9f07937cd9587c1dd6282887">
  <xsd:schema xmlns:xsd="http://www.w3.org/2001/XMLSchema" xmlns:xs="http://www.w3.org/2001/XMLSchema" xmlns:p="http://schemas.microsoft.com/office/2006/metadata/properties" xmlns:ns3="a505c675-3134-47e1-adcd-180fb849674c" targetNamespace="http://schemas.microsoft.com/office/2006/metadata/properties" ma:root="true" ma:fieldsID="ddd0f914a1061c9e4ffa23eb9e83f129" ns3:_="">
    <xsd:import namespace="a505c675-3134-47e1-adcd-180fb849674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5c675-3134-47e1-adcd-180fb84967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FFC695-D25E-4FF0-B518-EF3A2A55C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5c675-3134-47e1-adcd-180fb8496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552F20-5DE9-4412-B4B1-CFEB6F609A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97F39-238C-46EB-B7E1-5378C595A423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505c675-3134-47e1-adcd-180fb84967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19395</TotalTime>
  <Words>272</Words>
  <Application>Microsoft Office PowerPoint</Application>
  <PresentationFormat>Apresentação na tela (4:3)</PresentationFormat>
  <Paragraphs>44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Design padrão</vt:lpstr>
      <vt:lpstr>Visio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Métodos Assessoria &amp; Capacitação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Fábio Zimmermann</dc:creator>
  <cp:lastModifiedBy>Sharon Landgraf Schlup</cp:lastModifiedBy>
  <cp:revision>359</cp:revision>
  <dcterms:created xsi:type="dcterms:W3CDTF">2005-06-07T12:56:18Z</dcterms:created>
  <dcterms:modified xsi:type="dcterms:W3CDTF">2017-06-27T18:57:26Z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0x010100369AF69C44E1FE41BC56C818C228C3F9</vt:lpwstr>
  </property>
</Properties>
</file>